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351" r:id="rId2"/>
    <p:sldId id="354" r:id="rId3"/>
    <p:sldId id="355" r:id="rId4"/>
    <p:sldId id="360" r:id="rId5"/>
    <p:sldId id="297" r:id="rId6"/>
    <p:sldId id="37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15" autoAdjust="0"/>
    <p:restoredTop sz="86152" autoAdjust="0"/>
  </p:normalViewPr>
  <p:slideViewPr>
    <p:cSldViewPr snapToGrid="0" snapToObjects="1">
      <p:cViewPr varScale="1">
        <p:scale>
          <a:sx n="112" d="100"/>
          <a:sy n="112" d="100"/>
        </p:scale>
        <p:origin x="1848" y="184"/>
      </p:cViewPr>
      <p:guideLst>
        <p:guide orient="horz" pos="2160"/>
        <p:guide pos="28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DFA5D-2167-9445-AAD5-61736873E9E8}" type="doc">
      <dgm:prSet loTypeId="urn:microsoft.com/office/officeart/2005/8/layout/radial4" loCatId="relationship" qsTypeId="urn:microsoft.com/office/officeart/2005/8/quickstyle/simple2" qsCatId="simple" csTypeId="urn:microsoft.com/office/officeart/2005/8/colors/colorful4" csCatId="colorful" phldr="1"/>
      <dgm:spPr/>
      <dgm:t>
        <a:bodyPr/>
        <a:lstStyle/>
        <a:p>
          <a:endParaRPr lang="en-US"/>
        </a:p>
      </dgm:t>
    </dgm:pt>
    <dgm:pt modelId="{BEA0F299-93D6-8942-B47D-6BCECF0B44E0}">
      <dgm:prSet phldrT="[Text]" custT="1"/>
      <dgm:spPr>
        <a:solidFill>
          <a:schemeClr val="accent2"/>
        </a:solidFill>
      </dgm:spPr>
      <dgm:t>
        <a:bodyPr/>
        <a:lstStyle/>
        <a:p>
          <a:r>
            <a:rPr lang="en-US" sz="2800" dirty="0" smtClean="0">
              <a:solidFill>
                <a:srgbClr val="000000"/>
              </a:solidFill>
            </a:rPr>
            <a:t> </a:t>
          </a:r>
        </a:p>
      </dgm:t>
    </dgm:pt>
    <dgm:pt modelId="{58C922A2-A066-5D46-B54E-617487386ECD}" type="parTrans" cxnId="{ACEDACE6-ACA7-3C44-A19C-90266F5C2A99}">
      <dgm:prSet/>
      <dgm:spPr/>
      <dgm:t>
        <a:bodyPr/>
        <a:lstStyle/>
        <a:p>
          <a:endParaRPr lang="en-US"/>
        </a:p>
      </dgm:t>
    </dgm:pt>
    <dgm:pt modelId="{E7088D6B-9D02-8643-9B0B-B52DF1E1F194}" type="sibTrans" cxnId="{ACEDACE6-ACA7-3C44-A19C-90266F5C2A99}">
      <dgm:prSet/>
      <dgm:spPr/>
      <dgm:t>
        <a:bodyPr/>
        <a:lstStyle/>
        <a:p>
          <a:endParaRPr lang="en-US"/>
        </a:p>
      </dgm:t>
    </dgm:pt>
    <dgm:pt modelId="{DD9BA665-F6F6-414F-A84F-EDA35E931F2B}">
      <dgm:prSet phldrT="[Text]" custT="1"/>
      <dgm:spPr>
        <a:solidFill>
          <a:schemeClr val="accent1"/>
        </a:solidFill>
      </dgm:spPr>
      <dgm:t>
        <a:bodyPr/>
        <a:lstStyle/>
        <a:p>
          <a:pPr algn="ctr"/>
          <a:r>
            <a:rPr lang="en-US" sz="2800" dirty="0" smtClean="0">
              <a:solidFill>
                <a:srgbClr val="000000"/>
              </a:solidFill>
            </a:rPr>
            <a:t> </a:t>
          </a:r>
        </a:p>
      </dgm:t>
    </dgm:pt>
    <dgm:pt modelId="{4A4FC00F-C811-CB46-98D3-6C41F73E107A}" type="parTrans" cxnId="{3EEB30EF-0284-C945-B2DA-663F89B80413}">
      <dgm:prSet/>
      <dgm:spPr/>
      <dgm:t>
        <a:bodyPr/>
        <a:lstStyle/>
        <a:p>
          <a:endParaRPr lang="en-US"/>
        </a:p>
      </dgm:t>
    </dgm:pt>
    <dgm:pt modelId="{510D4567-D0E2-C04B-AD03-2035925BFD05}" type="sibTrans" cxnId="{3EEB30EF-0284-C945-B2DA-663F89B80413}">
      <dgm:prSet/>
      <dgm:spPr/>
      <dgm:t>
        <a:bodyPr/>
        <a:lstStyle/>
        <a:p>
          <a:endParaRPr lang="en-US"/>
        </a:p>
      </dgm:t>
    </dgm:pt>
    <dgm:pt modelId="{8BFDABF4-B2E3-0045-BD4B-36A912EC7123}">
      <dgm:prSet phldrT="[Text]" custT="1"/>
      <dgm:spPr>
        <a:solidFill>
          <a:schemeClr val="accent5">
            <a:lumMod val="60000"/>
            <a:lumOff val="40000"/>
          </a:schemeClr>
        </a:solidFill>
      </dgm:spPr>
      <dgm:t>
        <a:bodyPr/>
        <a:lstStyle/>
        <a:p>
          <a:endParaRPr lang="en-US" sz="2800" dirty="0">
            <a:solidFill>
              <a:srgbClr val="000000"/>
            </a:solidFill>
          </a:endParaRPr>
        </a:p>
      </dgm:t>
    </dgm:pt>
    <dgm:pt modelId="{20A7743D-027C-6444-AF28-766A317FB243}" type="parTrans" cxnId="{DBAD3E30-C7B9-DA48-9106-B74DB644D504}">
      <dgm:prSet/>
      <dgm:spPr/>
      <dgm:t>
        <a:bodyPr/>
        <a:lstStyle/>
        <a:p>
          <a:endParaRPr lang="en-US"/>
        </a:p>
      </dgm:t>
    </dgm:pt>
    <dgm:pt modelId="{362DF294-2FEE-3D4A-93A1-FE1DDE7DA223}" type="sibTrans" cxnId="{DBAD3E30-C7B9-DA48-9106-B74DB644D504}">
      <dgm:prSet/>
      <dgm:spPr/>
      <dgm:t>
        <a:bodyPr/>
        <a:lstStyle/>
        <a:p>
          <a:endParaRPr lang="en-US"/>
        </a:p>
      </dgm:t>
    </dgm:pt>
    <dgm:pt modelId="{A1119317-AB01-9345-BB75-536939D85166}">
      <dgm:prSet phldrT="[Text]" custT="1"/>
      <dgm:spPr>
        <a:solidFill>
          <a:schemeClr val="accent1">
            <a:lumMod val="60000"/>
            <a:lumOff val="40000"/>
          </a:schemeClr>
        </a:solidFill>
      </dgm:spPr>
      <dgm:t>
        <a:bodyPr/>
        <a:lstStyle/>
        <a:p>
          <a:endParaRPr lang="en-US" sz="2800" dirty="0">
            <a:solidFill>
              <a:srgbClr val="000000"/>
            </a:solidFill>
          </a:endParaRPr>
        </a:p>
      </dgm:t>
    </dgm:pt>
    <dgm:pt modelId="{7D17C220-7FD8-A548-B06B-D382697FF643}" type="sibTrans" cxnId="{61014D1B-E71C-404F-BB6C-730EA5A2E0C1}">
      <dgm:prSet/>
      <dgm:spPr/>
      <dgm:t>
        <a:bodyPr/>
        <a:lstStyle/>
        <a:p>
          <a:endParaRPr lang="en-US"/>
        </a:p>
      </dgm:t>
    </dgm:pt>
    <dgm:pt modelId="{F396CB94-B8ED-3344-85C7-6DFF761E2FC3}" type="parTrans" cxnId="{61014D1B-E71C-404F-BB6C-730EA5A2E0C1}">
      <dgm:prSet/>
      <dgm:spPr/>
      <dgm:t>
        <a:bodyPr/>
        <a:lstStyle/>
        <a:p>
          <a:endParaRPr lang="en-US"/>
        </a:p>
      </dgm:t>
    </dgm:pt>
    <dgm:pt modelId="{3D1C7F99-AC41-A746-8064-7EC0AD537E3F}">
      <dgm:prSet phldrT="[Text]" custT="1"/>
      <dgm:spPr>
        <a:solidFill>
          <a:schemeClr val="accent5">
            <a:lumMod val="20000"/>
            <a:lumOff val="80000"/>
          </a:schemeClr>
        </a:solidFill>
      </dgm:spPr>
      <dgm:t>
        <a:bodyPr/>
        <a:lstStyle/>
        <a:p>
          <a:endParaRPr lang="en-US" sz="2800" dirty="0">
            <a:solidFill>
              <a:srgbClr val="000000"/>
            </a:solidFill>
          </a:endParaRPr>
        </a:p>
      </dgm:t>
    </dgm:pt>
    <dgm:pt modelId="{7167AB1D-64CE-004C-B6D4-E67F405477E9}" type="parTrans" cxnId="{DBDF2B94-1E53-B74F-9F0E-D08FDE64E229}">
      <dgm:prSet/>
      <dgm:spPr/>
      <dgm:t>
        <a:bodyPr/>
        <a:lstStyle/>
        <a:p>
          <a:endParaRPr lang="en-US"/>
        </a:p>
      </dgm:t>
    </dgm:pt>
    <dgm:pt modelId="{FD118A57-4270-E747-B470-62F21ABF518D}" type="sibTrans" cxnId="{DBDF2B94-1E53-B74F-9F0E-D08FDE64E229}">
      <dgm:prSet/>
      <dgm:spPr/>
      <dgm:t>
        <a:bodyPr/>
        <a:lstStyle/>
        <a:p>
          <a:endParaRPr lang="en-US"/>
        </a:p>
      </dgm:t>
    </dgm:pt>
    <dgm:pt modelId="{1F8EC6C2-455F-FB45-98F2-E8DA8B973A43}">
      <dgm:prSet phldrT="[Text]" custT="1"/>
      <dgm:spPr>
        <a:solidFill>
          <a:schemeClr val="accent5">
            <a:lumMod val="40000"/>
            <a:lumOff val="60000"/>
          </a:schemeClr>
        </a:solidFill>
      </dgm:spPr>
      <dgm:t>
        <a:bodyPr/>
        <a:lstStyle/>
        <a:p>
          <a:endParaRPr lang="en-US" sz="2800" dirty="0">
            <a:solidFill>
              <a:srgbClr val="000000"/>
            </a:solidFill>
          </a:endParaRPr>
        </a:p>
      </dgm:t>
    </dgm:pt>
    <dgm:pt modelId="{5EEF3BC5-F419-2D40-A35C-BAE17B2C365E}" type="parTrans" cxnId="{FF812CF1-98B8-4341-9AB7-BE344BE6DB7C}">
      <dgm:prSet/>
      <dgm:spPr/>
      <dgm:t>
        <a:bodyPr/>
        <a:lstStyle/>
        <a:p>
          <a:endParaRPr lang="en-US"/>
        </a:p>
      </dgm:t>
    </dgm:pt>
    <dgm:pt modelId="{7BDA2E9E-DDA2-9F4F-AA00-F58D0BAF4924}" type="sibTrans" cxnId="{FF812CF1-98B8-4341-9AB7-BE344BE6DB7C}">
      <dgm:prSet/>
      <dgm:spPr/>
      <dgm:t>
        <a:bodyPr/>
        <a:lstStyle/>
        <a:p>
          <a:endParaRPr lang="en-US"/>
        </a:p>
      </dgm:t>
    </dgm:pt>
    <dgm:pt modelId="{96EF31A5-C71C-FF4D-B78D-B107CDA22B30}" type="pres">
      <dgm:prSet presAssocID="{D70DFA5D-2167-9445-AAD5-61736873E9E8}" presName="cycle" presStyleCnt="0">
        <dgm:presLayoutVars>
          <dgm:chMax val="1"/>
          <dgm:dir/>
          <dgm:animLvl val="ctr"/>
          <dgm:resizeHandles val="exact"/>
        </dgm:presLayoutVars>
      </dgm:prSet>
      <dgm:spPr/>
      <dgm:t>
        <a:bodyPr/>
        <a:lstStyle/>
        <a:p>
          <a:endParaRPr lang="en-US"/>
        </a:p>
      </dgm:t>
    </dgm:pt>
    <dgm:pt modelId="{307CFBFB-EBC8-784E-8910-97E44C768600}" type="pres">
      <dgm:prSet presAssocID="{BEA0F299-93D6-8942-B47D-6BCECF0B44E0}" presName="centerShape" presStyleLbl="node0" presStyleIdx="0" presStyleCnt="1" custScaleX="143376" custScaleY="133283"/>
      <dgm:spPr/>
      <dgm:t>
        <a:bodyPr/>
        <a:lstStyle/>
        <a:p>
          <a:endParaRPr lang="en-US"/>
        </a:p>
      </dgm:t>
    </dgm:pt>
    <dgm:pt modelId="{3839D6F5-2512-524F-8446-76964044D39D}" type="pres">
      <dgm:prSet presAssocID="{4A4FC00F-C811-CB46-98D3-6C41F73E107A}" presName="parTrans" presStyleLbl="bgSibTrans2D1" presStyleIdx="0" presStyleCnt="5"/>
      <dgm:spPr/>
      <dgm:t>
        <a:bodyPr/>
        <a:lstStyle/>
        <a:p>
          <a:endParaRPr lang="en-US"/>
        </a:p>
      </dgm:t>
    </dgm:pt>
    <dgm:pt modelId="{0F08B02E-AC49-5147-AB39-488990053073}" type="pres">
      <dgm:prSet presAssocID="{DD9BA665-F6F6-414F-A84F-EDA35E931F2B}" presName="node" presStyleLbl="node1" presStyleIdx="0" presStyleCnt="5">
        <dgm:presLayoutVars>
          <dgm:bulletEnabled val="1"/>
        </dgm:presLayoutVars>
      </dgm:prSet>
      <dgm:spPr/>
      <dgm:t>
        <a:bodyPr/>
        <a:lstStyle/>
        <a:p>
          <a:endParaRPr lang="en-US"/>
        </a:p>
      </dgm:t>
    </dgm:pt>
    <dgm:pt modelId="{138EF955-7605-4D4D-892B-B12A33ECA2DB}" type="pres">
      <dgm:prSet presAssocID="{F396CB94-B8ED-3344-85C7-6DFF761E2FC3}" presName="parTrans" presStyleLbl="bgSibTrans2D1" presStyleIdx="1" presStyleCnt="5"/>
      <dgm:spPr/>
      <dgm:t>
        <a:bodyPr/>
        <a:lstStyle/>
        <a:p>
          <a:endParaRPr lang="en-US"/>
        </a:p>
      </dgm:t>
    </dgm:pt>
    <dgm:pt modelId="{BDA43148-D345-044B-BC8E-861F12F72595}" type="pres">
      <dgm:prSet presAssocID="{A1119317-AB01-9345-BB75-536939D85166}" presName="node" presStyleLbl="node1" presStyleIdx="1" presStyleCnt="5">
        <dgm:presLayoutVars>
          <dgm:bulletEnabled val="1"/>
        </dgm:presLayoutVars>
      </dgm:prSet>
      <dgm:spPr/>
      <dgm:t>
        <a:bodyPr/>
        <a:lstStyle/>
        <a:p>
          <a:endParaRPr lang="en-US"/>
        </a:p>
      </dgm:t>
    </dgm:pt>
    <dgm:pt modelId="{CAC358CC-A89E-944D-A7DD-AEFB6F3D3EB7}" type="pres">
      <dgm:prSet presAssocID="{7167AB1D-64CE-004C-B6D4-E67F405477E9}" presName="parTrans" presStyleLbl="bgSibTrans2D1" presStyleIdx="2" presStyleCnt="5"/>
      <dgm:spPr/>
      <dgm:t>
        <a:bodyPr/>
        <a:lstStyle/>
        <a:p>
          <a:endParaRPr lang="en-US"/>
        </a:p>
      </dgm:t>
    </dgm:pt>
    <dgm:pt modelId="{5D0FD97B-E550-DB40-8521-AB4D1E764966}" type="pres">
      <dgm:prSet presAssocID="{3D1C7F99-AC41-A746-8064-7EC0AD537E3F}" presName="node" presStyleLbl="node1" presStyleIdx="2" presStyleCnt="5">
        <dgm:presLayoutVars>
          <dgm:bulletEnabled val="1"/>
        </dgm:presLayoutVars>
      </dgm:prSet>
      <dgm:spPr/>
      <dgm:t>
        <a:bodyPr/>
        <a:lstStyle/>
        <a:p>
          <a:endParaRPr lang="en-US"/>
        </a:p>
      </dgm:t>
    </dgm:pt>
    <dgm:pt modelId="{C088D577-0277-404E-BCF9-D39587E8B06B}" type="pres">
      <dgm:prSet presAssocID="{5EEF3BC5-F419-2D40-A35C-BAE17B2C365E}" presName="parTrans" presStyleLbl="bgSibTrans2D1" presStyleIdx="3" presStyleCnt="5"/>
      <dgm:spPr/>
      <dgm:t>
        <a:bodyPr/>
        <a:lstStyle/>
        <a:p>
          <a:endParaRPr lang="en-US"/>
        </a:p>
      </dgm:t>
    </dgm:pt>
    <dgm:pt modelId="{D8D4A979-6A82-9645-8B22-481A993BD8C7}" type="pres">
      <dgm:prSet presAssocID="{1F8EC6C2-455F-FB45-98F2-E8DA8B973A43}" presName="node" presStyleLbl="node1" presStyleIdx="3" presStyleCnt="5">
        <dgm:presLayoutVars>
          <dgm:bulletEnabled val="1"/>
        </dgm:presLayoutVars>
      </dgm:prSet>
      <dgm:spPr/>
      <dgm:t>
        <a:bodyPr/>
        <a:lstStyle/>
        <a:p>
          <a:endParaRPr lang="en-US"/>
        </a:p>
      </dgm:t>
    </dgm:pt>
    <dgm:pt modelId="{0AF5CD02-8075-7342-B0BB-2B2540E8BE07}" type="pres">
      <dgm:prSet presAssocID="{20A7743D-027C-6444-AF28-766A317FB243}" presName="parTrans" presStyleLbl="bgSibTrans2D1" presStyleIdx="4" presStyleCnt="5"/>
      <dgm:spPr/>
      <dgm:t>
        <a:bodyPr/>
        <a:lstStyle/>
        <a:p>
          <a:endParaRPr lang="en-US"/>
        </a:p>
      </dgm:t>
    </dgm:pt>
    <dgm:pt modelId="{9C0C8855-65F8-624D-81C5-58605B63B264}" type="pres">
      <dgm:prSet presAssocID="{8BFDABF4-B2E3-0045-BD4B-36A912EC7123}" presName="node" presStyleLbl="node1" presStyleIdx="4" presStyleCnt="5">
        <dgm:presLayoutVars>
          <dgm:bulletEnabled val="1"/>
        </dgm:presLayoutVars>
      </dgm:prSet>
      <dgm:spPr/>
      <dgm:t>
        <a:bodyPr/>
        <a:lstStyle/>
        <a:p>
          <a:endParaRPr lang="en-US"/>
        </a:p>
      </dgm:t>
    </dgm:pt>
  </dgm:ptLst>
  <dgm:cxnLst>
    <dgm:cxn modelId="{931EDD24-D253-EE48-AF66-FA79297209D0}" type="presOf" srcId="{D70DFA5D-2167-9445-AAD5-61736873E9E8}" destId="{96EF31A5-C71C-FF4D-B78D-B107CDA22B30}" srcOrd="0" destOrd="0" presId="urn:microsoft.com/office/officeart/2005/8/layout/radial4"/>
    <dgm:cxn modelId="{2CE5D11D-4D8B-7E44-9217-C2DDA487BBE2}" type="presOf" srcId="{F396CB94-B8ED-3344-85C7-6DFF761E2FC3}" destId="{138EF955-7605-4D4D-892B-B12A33ECA2DB}" srcOrd="0" destOrd="0" presId="urn:microsoft.com/office/officeart/2005/8/layout/radial4"/>
    <dgm:cxn modelId="{61014D1B-E71C-404F-BB6C-730EA5A2E0C1}" srcId="{BEA0F299-93D6-8942-B47D-6BCECF0B44E0}" destId="{A1119317-AB01-9345-BB75-536939D85166}" srcOrd="1" destOrd="0" parTransId="{F396CB94-B8ED-3344-85C7-6DFF761E2FC3}" sibTransId="{7D17C220-7FD8-A548-B06B-D382697FF643}"/>
    <dgm:cxn modelId="{0CA4860E-D5A9-4040-82FE-0653ECE49E96}" type="presOf" srcId="{7167AB1D-64CE-004C-B6D4-E67F405477E9}" destId="{CAC358CC-A89E-944D-A7DD-AEFB6F3D3EB7}" srcOrd="0" destOrd="0" presId="urn:microsoft.com/office/officeart/2005/8/layout/radial4"/>
    <dgm:cxn modelId="{FF812CF1-98B8-4341-9AB7-BE344BE6DB7C}" srcId="{BEA0F299-93D6-8942-B47D-6BCECF0B44E0}" destId="{1F8EC6C2-455F-FB45-98F2-E8DA8B973A43}" srcOrd="3" destOrd="0" parTransId="{5EEF3BC5-F419-2D40-A35C-BAE17B2C365E}" sibTransId="{7BDA2E9E-DDA2-9F4F-AA00-F58D0BAF4924}"/>
    <dgm:cxn modelId="{C9588F56-D38F-CA4B-BD65-C1D10E9E09C8}" type="presOf" srcId="{3D1C7F99-AC41-A746-8064-7EC0AD537E3F}" destId="{5D0FD97B-E550-DB40-8521-AB4D1E764966}" srcOrd="0" destOrd="0" presId="urn:microsoft.com/office/officeart/2005/8/layout/radial4"/>
    <dgm:cxn modelId="{A7D06C7E-5DAB-1E47-81E9-09A368B430A2}" type="presOf" srcId="{8BFDABF4-B2E3-0045-BD4B-36A912EC7123}" destId="{9C0C8855-65F8-624D-81C5-58605B63B264}" srcOrd="0" destOrd="0" presId="urn:microsoft.com/office/officeart/2005/8/layout/radial4"/>
    <dgm:cxn modelId="{A2683F46-B4EB-934E-9421-CE692E8787C4}" type="presOf" srcId="{4A4FC00F-C811-CB46-98D3-6C41F73E107A}" destId="{3839D6F5-2512-524F-8446-76964044D39D}" srcOrd="0" destOrd="0" presId="urn:microsoft.com/office/officeart/2005/8/layout/radial4"/>
    <dgm:cxn modelId="{3BA1EB5F-68DA-2643-B57C-4D0249263F23}" type="presOf" srcId="{20A7743D-027C-6444-AF28-766A317FB243}" destId="{0AF5CD02-8075-7342-B0BB-2B2540E8BE07}" srcOrd="0" destOrd="0" presId="urn:microsoft.com/office/officeart/2005/8/layout/radial4"/>
    <dgm:cxn modelId="{B5359C37-3DB3-944E-8B4D-549D5D60C585}" type="presOf" srcId="{1F8EC6C2-455F-FB45-98F2-E8DA8B973A43}" destId="{D8D4A979-6A82-9645-8B22-481A993BD8C7}" srcOrd="0" destOrd="0" presId="urn:microsoft.com/office/officeart/2005/8/layout/radial4"/>
    <dgm:cxn modelId="{9E144F98-7BD1-E041-BE8B-053FAA4B7BE1}" type="presOf" srcId="{DD9BA665-F6F6-414F-A84F-EDA35E931F2B}" destId="{0F08B02E-AC49-5147-AB39-488990053073}" srcOrd="0" destOrd="0" presId="urn:microsoft.com/office/officeart/2005/8/layout/radial4"/>
    <dgm:cxn modelId="{ACEDACE6-ACA7-3C44-A19C-90266F5C2A99}" srcId="{D70DFA5D-2167-9445-AAD5-61736873E9E8}" destId="{BEA0F299-93D6-8942-B47D-6BCECF0B44E0}" srcOrd="0" destOrd="0" parTransId="{58C922A2-A066-5D46-B54E-617487386ECD}" sibTransId="{E7088D6B-9D02-8643-9B0B-B52DF1E1F194}"/>
    <dgm:cxn modelId="{DBDF2B94-1E53-B74F-9F0E-D08FDE64E229}" srcId="{BEA0F299-93D6-8942-B47D-6BCECF0B44E0}" destId="{3D1C7F99-AC41-A746-8064-7EC0AD537E3F}" srcOrd="2" destOrd="0" parTransId="{7167AB1D-64CE-004C-B6D4-E67F405477E9}" sibTransId="{FD118A57-4270-E747-B470-62F21ABF518D}"/>
    <dgm:cxn modelId="{DBAD3E30-C7B9-DA48-9106-B74DB644D504}" srcId="{BEA0F299-93D6-8942-B47D-6BCECF0B44E0}" destId="{8BFDABF4-B2E3-0045-BD4B-36A912EC7123}" srcOrd="4" destOrd="0" parTransId="{20A7743D-027C-6444-AF28-766A317FB243}" sibTransId="{362DF294-2FEE-3D4A-93A1-FE1DDE7DA223}"/>
    <dgm:cxn modelId="{381439D1-DE62-DD44-B468-A01A84291F79}" type="presOf" srcId="{A1119317-AB01-9345-BB75-536939D85166}" destId="{BDA43148-D345-044B-BC8E-861F12F72595}" srcOrd="0" destOrd="0" presId="urn:microsoft.com/office/officeart/2005/8/layout/radial4"/>
    <dgm:cxn modelId="{3EEB30EF-0284-C945-B2DA-663F89B80413}" srcId="{BEA0F299-93D6-8942-B47D-6BCECF0B44E0}" destId="{DD9BA665-F6F6-414F-A84F-EDA35E931F2B}" srcOrd="0" destOrd="0" parTransId="{4A4FC00F-C811-CB46-98D3-6C41F73E107A}" sibTransId="{510D4567-D0E2-C04B-AD03-2035925BFD05}"/>
    <dgm:cxn modelId="{23C1F071-EB22-0340-AB0D-102755BB13BE}" type="presOf" srcId="{BEA0F299-93D6-8942-B47D-6BCECF0B44E0}" destId="{307CFBFB-EBC8-784E-8910-97E44C768600}" srcOrd="0" destOrd="0" presId="urn:microsoft.com/office/officeart/2005/8/layout/radial4"/>
    <dgm:cxn modelId="{11CE5CB7-9924-8444-9130-E4C8D3CC7539}" type="presOf" srcId="{5EEF3BC5-F419-2D40-A35C-BAE17B2C365E}" destId="{C088D577-0277-404E-BCF9-D39587E8B06B}" srcOrd="0" destOrd="0" presId="urn:microsoft.com/office/officeart/2005/8/layout/radial4"/>
    <dgm:cxn modelId="{33A5D8CB-FBCB-9141-B588-00C7FD7770DC}" type="presParOf" srcId="{96EF31A5-C71C-FF4D-B78D-B107CDA22B30}" destId="{307CFBFB-EBC8-784E-8910-97E44C768600}" srcOrd="0" destOrd="0" presId="urn:microsoft.com/office/officeart/2005/8/layout/radial4"/>
    <dgm:cxn modelId="{7B86D932-6D58-B042-8EA3-F7FDA9297968}" type="presParOf" srcId="{96EF31A5-C71C-FF4D-B78D-B107CDA22B30}" destId="{3839D6F5-2512-524F-8446-76964044D39D}" srcOrd="1" destOrd="0" presId="urn:microsoft.com/office/officeart/2005/8/layout/radial4"/>
    <dgm:cxn modelId="{68AC1942-BEA3-0340-B911-46724BCA59F2}" type="presParOf" srcId="{96EF31A5-C71C-FF4D-B78D-B107CDA22B30}" destId="{0F08B02E-AC49-5147-AB39-488990053073}" srcOrd="2" destOrd="0" presId="urn:microsoft.com/office/officeart/2005/8/layout/radial4"/>
    <dgm:cxn modelId="{9D0C2505-097B-D744-A6FD-EB37BF755729}" type="presParOf" srcId="{96EF31A5-C71C-FF4D-B78D-B107CDA22B30}" destId="{138EF955-7605-4D4D-892B-B12A33ECA2DB}" srcOrd="3" destOrd="0" presId="urn:microsoft.com/office/officeart/2005/8/layout/radial4"/>
    <dgm:cxn modelId="{4E2F80CD-46A2-B149-BE6A-71FBE78D1CCC}" type="presParOf" srcId="{96EF31A5-C71C-FF4D-B78D-B107CDA22B30}" destId="{BDA43148-D345-044B-BC8E-861F12F72595}" srcOrd="4" destOrd="0" presId="urn:microsoft.com/office/officeart/2005/8/layout/radial4"/>
    <dgm:cxn modelId="{55FDB646-BC69-6944-A8BE-1D69720D3A98}" type="presParOf" srcId="{96EF31A5-C71C-FF4D-B78D-B107CDA22B30}" destId="{CAC358CC-A89E-944D-A7DD-AEFB6F3D3EB7}" srcOrd="5" destOrd="0" presId="urn:microsoft.com/office/officeart/2005/8/layout/radial4"/>
    <dgm:cxn modelId="{04A0A2B6-B81E-F74F-A4FA-5592592EF9F7}" type="presParOf" srcId="{96EF31A5-C71C-FF4D-B78D-B107CDA22B30}" destId="{5D0FD97B-E550-DB40-8521-AB4D1E764966}" srcOrd="6" destOrd="0" presId="urn:microsoft.com/office/officeart/2005/8/layout/radial4"/>
    <dgm:cxn modelId="{B26511D6-17C2-274F-A7F0-9FABB91B21A6}" type="presParOf" srcId="{96EF31A5-C71C-FF4D-B78D-B107CDA22B30}" destId="{C088D577-0277-404E-BCF9-D39587E8B06B}" srcOrd="7" destOrd="0" presId="urn:microsoft.com/office/officeart/2005/8/layout/radial4"/>
    <dgm:cxn modelId="{3CA334CA-951F-A348-ACC6-FA1262841E3D}" type="presParOf" srcId="{96EF31A5-C71C-FF4D-B78D-B107CDA22B30}" destId="{D8D4A979-6A82-9645-8B22-481A993BD8C7}" srcOrd="8" destOrd="0" presId="urn:microsoft.com/office/officeart/2005/8/layout/radial4"/>
    <dgm:cxn modelId="{15BDD3C5-7749-E742-BAEC-FAD761AA2F6E}" type="presParOf" srcId="{96EF31A5-C71C-FF4D-B78D-B107CDA22B30}" destId="{0AF5CD02-8075-7342-B0BB-2B2540E8BE07}" srcOrd="9" destOrd="0" presId="urn:microsoft.com/office/officeart/2005/8/layout/radial4"/>
    <dgm:cxn modelId="{E1493F7E-ED13-EC46-AC7F-71450389D513}" type="presParOf" srcId="{96EF31A5-C71C-FF4D-B78D-B107CDA22B30}" destId="{9C0C8855-65F8-624D-81C5-58605B63B264}"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CFBFB-EBC8-784E-8910-97E44C768600}">
      <dsp:nvSpPr>
        <dsp:cNvPr id="0" name=""/>
        <dsp:cNvSpPr/>
      </dsp:nvSpPr>
      <dsp:spPr>
        <a:xfrm>
          <a:off x="2733455" y="2120669"/>
          <a:ext cx="2762688" cy="2568208"/>
        </a:xfrm>
        <a:prstGeom prst="ellipse">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rPr>
            <a:t> </a:t>
          </a:r>
        </a:p>
      </dsp:txBody>
      <dsp:txXfrm>
        <a:off x="3138041" y="2496774"/>
        <a:ext cx="1953516" cy="1815998"/>
      </dsp:txXfrm>
    </dsp:sp>
    <dsp:sp modelId="{3839D6F5-2512-524F-8446-76964044D39D}">
      <dsp:nvSpPr>
        <dsp:cNvPr id="0" name=""/>
        <dsp:cNvSpPr/>
      </dsp:nvSpPr>
      <dsp:spPr>
        <a:xfrm rot="10800000">
          <a:off x="1282632" y="3130193"/>
          <a:ext cx="1371027" cy="549161"/>
        </a:xfrm>
        <a:prstGeom prst="lef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F08B02E-AC49-5147-AB39-488990053073}">
      <dsp:nvSpPr>
        <dsp:cNvPr id="0" name=""/>
        <dsp:cNvSpPr/>
      </dsp:nvSpPr>
      <dsp:spPr>
        <a:xfrm>
          <a:off x="367362" y="2672558"/>
          <a:ext cx="1830539" cy="1464431"/>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rPr>
            <a:t> </a:t>
          </a:r>
        </a:p>
      </dsp:txBody>
      <dsp:txXfrm>
        <a:off x="410254" y="2715450"/>
        <a:ext cx="1744755" cy="1378647"/>
      </dsp:txXfrm>
    </dsp:sp>
    <dsp:sp modelId="{138EF955-7605-4D4D-892B-B12A33ECA2DB}">
      <dsp:nvSpPr>
        <dsp:cNvPr id="0" name=""/>
        <dsp:cNvSpPr/>
      </dsp:nvSpPr>
      <dsp:spPr>
        <a:xfrm rot="13500000">
          <a:off x="1904276" y="1629412"/>
          <a:ext cx="1419486" cy="549161"/>
        </a:xfrm>
        <a:prstGeom prst="leftArrow">
          <a:avLst>
            <a:gd name="adj1" fmla="val 60000"/>
            <a:gd name="adj2" fmla="val 50000"/>
          </a:avLst>
        </a:prstGeom>
        <a:solidFill>
          <a:schemeClr val="accent4">
            <a:hueOff val="457990"/>
            <a:satOff val="3615"/>
            <a:lumOff val="382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DA43148-D345-044B-BC8E-861F12F72595}">
      <dsp:nvSpPr>
        <dsp:cNvPr id="0" name=""/>
        <dsp:cNvSpPr/>
      </dsp:nvSpPr>
      <dsp:spPr>
        <a:xfrm>
          <a:off x="1196885" y="669913"/>
          <a:ext cx="1830539" cy="1464431"/>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endParaRPr lang="en-US" sz="2800" kern="1200" dirty="0">
            <a:solidFill>
              <a:srgbClr val="000000"/>
            </a:solidFill>
          </a:endParaRPr>
        </a:p>
      </dsp:txBody>
      <dsp:txXfrm>
        <a:off x="1239777" y="712805"/>
        <a:ext cx="1744755" cy="1378647"/>
      </dsp:txXfrm>
    </dsp:sp>
    <dsp:sp modelId="{CAC358CC-A89E-944D-A7DD-AEFB6F3D3EB7}">
      <dsp:nvSpPr>
        <dsp:cNvPr id="0" name=""/>
        <dsp:cNvSpPr/>
      </dsp:nvSpPr>
      <dsp:spPr>
        <a:xfrm rot="16200000">
          <a:off x="3383340" y="1029485"/>
          <a:ext cx="1462919" cy="549161"/>
        </a:xfrm>
        <a:prstGeom prst="leftArrow">
          <a:avLst>
            <a:gd name="adj1" fmla="val 60000"/>
            <a:gd name="adj2" fmla="val 50000"/>
          </a:avLst>
        </a:prstGeom>
        <a:solidFill>
          <a:schemeClr val="accent4">
            <a:hueOff val="915980"/>
            <a:satOff val="7231"/>
            <a:lumOff val="764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D0FD97B-E550-DB40-8521-AB4D1E764966}">
      <dsp:nvSpPr>
        <dsp:cNvPr id="0" name=""/>
        <dsp:cNvSpPr/>
      </dsp:nvSpPr>
      <dsp:spPr>
        <a:xfrm>
          <a:off x="3199530" y="-159609"/>
          <a:ext cx="1830539" cy="1464431"/>
        </a:xfrm>
        <a:prstGeom prst="roundRect">
          <a:avLst>
            <a:gd name="adj" fmla="val 10000"/>
          </a:avLst>
        </a:prstGeom>
        <a:solidFill>
          <a:schemeClr val="accent5">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endParaRPr lang="en-US" sz="2800" kern="1200" dirty="0">
            <a:solidFill>
              <a:srgbClr val="000000"/>
            </a:solidFill>
          </a:endParaRPr>
        </a:p>
      </dsp:txBody>
      <dsp:txXfrm>
        <a:off x="3242422" y="-116717"/>
        <a:ext cx="1744755" cy="1378647"/>
      </dsp:txXfrm>
    </dsp:sp>
    <dsp:sp modelId="{C088D577-0277-404E-BCF9-D39587E8B06B}">
      <dsp:nvSpPr>
        <dsp:cNvPr id="0" name=""/>
        <dsp:cNvSpPr/>
      </dsp:nvSpPr>
      <dsp:spPr>
        <a:xfrm rot="18900000">
          <a:off x="4905837" y="1629412"/>
          <a:ext cx="1419486" cy="549161"/>
        </a:xfrm>
        <a:prstGeom prst="leftArrow">
          <a:avLst>
            <a:gd name="adj1" fmla="val 60000"/>
            <a:gd name="adj2" fmla="val 50000"/>
          </a:avLst>
        </a:prstGeom>
        <a:solidFill>
          <a:schemeClr val="accent4">
            <a:hueOff val="1373970"/>
            <a:satOff val="10846"/>
            <a:lumOff val="1147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8D4A979-6A82-9645-8B22-481A993BD8C7}">
      <dsp:nvSpPr>
        <dsp:cNvPr id="0" name=""/>
        <dsp:cNvSpPr/>
      </dsp:nvSpPr>
      <dsp:spPr>
        <a:xfrm>
          <a:off x="5202175" y="669913"/>
          <a:ext cx="1830539" cy="1464431"/>
        </a:xfrm>
        <a:prstGeom prst="roundRect">
          <a:avLst>
            <a:gd name="adj" fmla="val 10000"/>
          </a:avLst>
        </a:prstGeom>
        <a:solidFill>
          <a:schemeClr val="accent5">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endParaRPr lang="en-US" sz="2800" kern="1200" dirty="0">
            <a:solidFill>
              <a:srgbClr val="000000"/>
            </a:solidFill>
          </a:endParaRPr>
        </a:p>
      </dsp:txBody>
      <dsp:txXfrm>
        <a:off x="5245067" y="712805"/>
        <a:ext cx="1744755" cy="1378647"/>
      </dsp:txXfrm>
    </dsp:sp>
    <dsp:sp modelId="{0AF5CD02-8075-7342-B0BB-2B2540E8BE07}">
      <dsp:nvSpPr>
        <dsp:cNvPr id="0" name=""/>
        <dsp:cNvSpPr/>
      </dsp:nvSpPr>
      <dsp:spPr>
        <a:xfrm>
          <a:off x="5575939" y="3130193"/>
          <a:ext cx="1371027" cy="549161"/>
        </a:xfrm>
        <a:prstGeom prst="leftArrow">
          <a:avLst>
            <a:gd name="adj1" fmla="val 60000"/>
            <a:gd name="adj2" fmla="val 50000"/>
          </a:avLst>
        </a:prstGeom>
        <a:solidFill>
          <a:schemeClr val="accent4">
            <a:hueOff val="1831960"/>
            <a:satOff val="14461"/>
            <a:lumOff val="1529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C0C8855-65F8-624D-81C5-58605B63B264}">
      <dsp:nvSpPr>
        <dsp:cNvPr id="0" name=""/>
        <dsp:cNvSpPr/>
      </dsp:nvSpPr>
      <dsp:spPr>
        <a:xfrm>
          <a:off x="6031697" y="2672558"/>
          <a:ext cx="1830539" cy="1464431"/>
        </a:xfrm>
        <a:prstGeom prst="roundRect">
          <a:avLst>
            <a:gd name="adj" fmla="val 10000"/>
          </a:avLst>
        </a:prstGeom>
        <a:solidFill>
          <a:schemeClr val="accent5">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endParaRPr lang="en-US" sz="2800" kern="1200" dirty="0">
            <a:solidFill>
              <a:srgbClr val="000000"/>
            </a:solidFill>
          </a:endParaRPr>
        </a:p>
      </dsp:txBody>
      <dsp:txXfrm>
        <a:off x="6074589" y="2715450"/>
        <a:ext cx="1744755" cy="137864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C4F5FA-EEDD-1246-9ED2-147A5C703595}" type="datetimeFigureOut">
              <a:rPr lang="en-US" smtClean="0"/>
              <a:pPr/>
              <a:t>5/22/17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654ECD-179F-8F46-AD62-E159D1E17A12}" type="slidenum">
              <a:rPr lang="en-US" smtClean="0"/>
              <a:pPr/>
              <a:t>‹#›</a:t>
            </a:fld>
            <a:endParaRPr lang="en-US"/>
          </a:p>
        </p:txBody>
      </p:sp>
    </p:spTree>
    <p:extLst>
      <p:ext uri="{BB962C8B-B14F-4D97-AF65-F5344CB8AC3E}">
        <p14:creationId xmlns:p14="http://schemas.microsoft.com/office/powerpoint/2010/main" val="117191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F9222-2BA0-9D41-B7D2-863A02B29E2D}" type="datetimeFigureOut">
              <a:rPr lang="en-US" smtClean="0"/>
              <a:pPr/>
              <a:t>5/22/17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72228-DF1A-5143-A5E2-A6E19F1CD2DB}" type="slidenum">
              <a:rPr lang="en-US" smtClean="0"/>
              <a:pPr/>
              <a:t>‹#›</a:t>
            </a:fld>
            <a:endParaRPr lang="en-US"/>
          </a:p>
        </p:txBody>
      </p:sp>
    </p:spTree>
    <p:extLst>
      <p:ext uri="{BB962C8B-B14F-4D97-AF65-F5344CB8AC3E}">
        <p14:creationId xmlns:p14="http://schemas.microsoft.com/office/powerpoint/2010/main" val="13156340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 </a:t>
            </a:r>
          </a:p>
          <a:p>
            <a:r>
              <a:rPr lang="en-US" sz="1200" kern="1200" dirty="0" smtClean="0">
                <a:solidFill>
                  <a:schemeClr val="tx1"/>
                </a:solidFill>
                <a:effectLst/>
                <a:latin typeface="+mn-lt"/>
                <a:ea typeface="+mn-ea"/>
                <a:cs typeface="+mn-cs"/>
              </a:rPr>
              <a:t>I am Charlotte D’Hulst, CEO and Co-Founder</a:t>
            </a:r>
            <a:r>
              <a:rPr lang="en-US" sz="1200" kern="1200" baseline="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MouSensor</a:t>
            </a:r>
            <a:r>
              <a:rPr lang="en-US" sz="1200" kern="1200" dirty="0" smtClean="0">
                <a:solidFill>
                  <a:schemeClr val="tx1"/>
                </a:solidFill>
                <a:effectLst/>
                <a:latin typeface="+mn-lt"/>
                <a:ea typeface="+mn-ea"/>
                <a:cs typeface="+mn-cs"/>
              </a:rPr>
              <a:t>, LLC. </a:t>
            </a:r>
          </a:p>
          <a:p>
            <a:r>
              <a:rPr lang="en-US" sz="1200" kern="1200" dirty="0" smtClean="0">
                <a:solidFill>
                  <a:schemeClr val="tx1"/>
                </a:solidFill>
                <a:effectLst/>
                <a:latin typeface="+mn-lt"/>
                <a:ea typeface="+mn-ea"/>
                <a:cs typeface="+mn-cs"/>
              </a:rPr>
              <a:t>We are an early stage biotech startup that </a:t>
            </a:r>
            <a:r>
              <a:rPr lang="en-US" sz="1200" b="1" kern="1200" dirty="0" smtClean="0">
                <a:solidFill>
                  <a:schemeClr val="tx1"/>
                </a:solidFill>
                <a:effectLst/>
                <a:latin typeface="+mn-lt"/>
                <a:ea typeface="+mn-ea"/>
                <a:cs typeface="+mn-cs"/>
              </a:rPr>
              <a:t>engineers super sniffer mice to build a human-nose-on-a-chip.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have the bold vision to detect, discover and digitize all odors on this planet. Ranging from the fragrances in a perfumer’s palette to the Chardonnay in your wine cellar.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472228-DF1A-5143-A5E2-A6E19F1CD2DB}" type="slidenum">
              <a:rPr lang="en-US" smtClean="0"/>
              <a:pPr/>
              <a:t>1</a:t>
            </a:fld>
            <a:endParaRPr lang="en-US"/>
          </a:p>
        </p:txBody>
      </p:sp>
    </p:spTree>
    <p:extLst>
      <p:ext uri="{BB962C8B-B14F-4D97-AF65-F5344CB8AC3E}">
        <p14:creationId xmlns:p14="http://schemas.microsoft.com/office/powerpoint/2010/main" val="150588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industry behind Fragrance is globally</a:t>
            </a:r>
            <a:r>
              <a:rPr lang="en-US" sz="1200" kern="1200" baseline="0" dirty="0" smtClean="0">
                <a:solidFill>
                  <a:schemeClr val="tx1"/>
                </a:solidFill>
                <a:effectLst/>
                <a:latin typeface="+mn-lt"/>
                <a:ea typeface="+mn-ea"/>
                <a:cs typeface="+mn-cs"/>
              </a:rPr>
              <a:t> worth over $150B every year. </a:t>
            </a:r>
          </a:p>
          <a:p>
            <a:r>
              <a:rPr lang="en-US" sz="1200" kern="1200" baseline="0" dirty="0" smtClean="0">
                <a:solidFill>
                  <a:schemeClr val="tx1"/>
                </a:solidFill>
                <a:effectLst/>
                <a:latin typeface="+mn-lt"/>
                <a:ea typeface="+mn-ea"/>
                <a:cs typeface="+mn-cs"/>
              </a:rPr>
              <a:t>The fragrance and flavors created by the big Fragrance Houses are incorporated into every aspect of our daily lives from fine perfumes to beauty, detergent and household products.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Yet,</a:t>
            </a:r>
            <a:r>
              <a:rPr lang="en-US" sz="1200" kern="1200" baseline="0" dirty="0" smtClean="0">
                <a:solidFill>
                  <a:schemeClr val="tx1"/>
                </a:solidFill>
                <a:effectLst/>
                <a:latin typeface="+mn-lt"/>
                <a:ea typeface="+mn-ea"/>
                <a:cs typeface="+mn-cs"/>
              </a:rPr>
              <a:t> Fragrance Discovery today is highly inefficient. It is mostly based on trial and error, there is no rational design, no quantitative assay, no automation. The big players spend more than $1.5B per year on their R&amp;D, relying on the subjective opinions of highly trained research perfumers and </a:t>
            </a:r>
            <a:r>
              <a:rPr lang="en-US" sz="1200" kern="1200" baseline="0" dirty="0" err="1" smtClean="0">
                <a:solidFill>
                  <a:schemeClr val="tx1"/>
                </a:solidFill>
                <a:effectLst/>
                <a:latin typeface="+mn-lt"/>
                <a:ea typeface="+mn-ea"/>
                <a:cs typeface="+mn-cs"/>
              </a:rPr>
              <a:t>flavorists</a:t>
            </a:r>
            <a:r>
              <a:rPr lang="en-US" sz="1200" kern="1200" baseline="0" dirty="0" smtClean="0">
                <a:solidFill>
                  <a:schemeClr val="tx1"/>
                </a:solidFill>
                <a:effectLst/>
                <a:latin typeface="+mn-lt"/>
                <a:ea typeface="+mn-ea"/>
                <a:cs typeface="+mn-cs"/>
              </a:rPr>
              <a:t>, and only 2/1000 synthesized compounds make it to market per year.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main problem is that human olfaction is a Black box.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b="1"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472228-DF1A-5143-A5E2-A6E19F1CD2DB}" type="slidenum">
              <a:rPr lang="en-US" smtClean="0"/>
              <a:pPr/>
              <a:t>2</a:t>
            </a:fld>
            <a:endParaRPr lang="en-US"/>
          </a:p>
        </p:txBody>
      </p:sp>
    </p:spTree>
    <p:extLst>
      <p:ext uri="{BB962C8B-B14F-4D97-AF65-F5344CB8AC3E}">
        <p14:creationId xmlns:p14="http://schemas.microsoft.com/office/powerpoint/2010/main" val="61225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MouSensor</a:t>
            </a:r>
            <a:r>
              <a:rPr lang="en-US" dirty="0" smtClean="0"/>
              <a:t> Platform allows us</a:t>
            </a:r>
            <a:r>
              <a:rPr lang="en-US" baseline="0" dirty="0" smtClean="0"/>
              <a:t> to engineer mice that produce large amounts of human odors sensors, put them on a chip to mimic the human nose and decode human olfaction. </a:t>
            </a:r>
          </a:p>
          <a:p>
            <a:endParaRPr lang="en-US" b="1" baseline="0" dirty="0" smtClean="0"/>
          </a:p>
          <a:p>
            <a:r>
              <a:rPr lang="en-US" b="1" baseline="0" dirty="0" smtClean="0"/>
              <a:t>Our digital database of scent can be compared to the RGB code for vision and  can be used by our customers to </a:t>
            </a:r>
            <a:r>
              <a:rPr lang="en-US" baseline="0" dirty="0" smtClean="0"/>
              <a:t>to predict SMELLS and engineer odors in a STREAMLINED and TARGETED way, DECREASING THEIR PIPELINE COST WITH MORE THAN 80%. Which gives them an enormous competitive advantage. </a:t>
            </a:r>
            <a:endParaRPr lang="en-US" dirty="0"/>
          </a:p>
        </p:txBody>
      </p:sp>
      <p:sp>
        <p:nvSpPr>
          <p:cNvPr id="4" name="Slide Number Placeholder 3"/>
          <p:cNvSpPr>
            <a:spLocks noGrp="1"/>
          </p:cNvSpPr>
          <p:nvPr>
            <p:ph type="sldNum" sz="quarter" idx="10"/>
          </p:nvPr>
        </p:nvSpPr>
        <p:spPr/>
        <p:txBody>
          <a:bodyPr/>
          <a:lstStyle/>
          <a:p>
            <a:fld id="{EF472228-DF1A-5143-A5E2-A6E19F1CD2DB}" type="slidenum">
              <a:rPr lang="en-US" smtClean="0"/>
              <a:pPr/>
              <a:t>3</a:t>
            </a:fld>
            <a:endParaRPr lang="en-US"/>
          </a:p>
        </p:txBody>
      </p:sp>
    </p:spTree>
    <p:extLst>
      <p:ext uri="{BB962C8B-B14F-4D97-AF65-F5344CB8AC3E}">
        <p14:creationId xmlns:p14="http://schemas.microsoft.com/office/powerpoint/2010/main" val="123665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management team exists currently out of myself, co-developer of the Platform and Paul Feinstein, our Chief Scientific Officer and tenured professor at Hunter College. He is a world expert in olfaction with more than 25 years of experience</a:t>
            </a:r>
            <a:r>
              <a:rPr lang="en-US" baseline="0" dirty="0" smtClean="0"/>
              <a:t> under his belt. </a:t>
            </a:r>
          </a:p>
          <a:p>
            <a:endParaRPr lang="en-US" baseline="0" dirty="0" smtClean="0"/>
          </a:p>
        </p:txBody>
      </p:sp>
      <p:sp>
        <p:nvSpPr>
          <p:cNvPr id="4" name="Slide Number Placeholder 3"/>
          <p:cNvSpPr>
            <a:spLocks noGrp="1"/>
          </p:cNvSpPr>
          <p:nvPr>
            <p:ph type="sldNum" sz="quarter" idx="10"/>
          </p:nvPr>
        </p:nvSpPr>
        <p:spPr/>
        <p:txBody>
          <a:bodyPr/>
          <a:lstStyle/>
          <a:p>
            <a:fld id="{EF472228-DF1A-5143-A5E2-A6E19F1CD2DB}" type="slidenum">
              <a:rPr lang="en-US" smtClean="0"/>
              <a:pPr/>
              <a:t>4</a:t>
            </a:fld>
            <a:endParaRPr lang="en-US"/>
          </a:p>
        </p:txBody>
      </p:sp>
    </p:spTree>
    <p:extLst>
      <p:ext uri="{BB962C8B-B14F-4D97-AF65-F5344CB8AC3E}">
        <p14:creationId xmlns:p14="http://schemas.microsoft.com/office/powerpoint/2010/main" val="165409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last one is very important since our platform is scalable and can be applied to many different industries beyond Flavor and Fragrance such as Pharma, food and wine and even virtual reality. We need our business development person to sniff out in which of these markets our customers live.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472228-DF1A-5143-A5E2-A6E19F1CD2DB}" type="slidenum">
              <a:rPr lang="en-US" smtClean="0"/>
              <a:pPr/>
              <a:t>5</a:t>
            </a:fld>
            <a:endParaRPr lang="en-US"/>
          </a:p>
        </p:txBody>
      </p:sp>
    </p:spTree>
    <p:extLst>
      <p:ext uri="{BB962C8B-B14F-4D97-AF65-F5344CB8AC3E}">
        <p14:creationId xmlns:p14="http://schemas.microsoft.com/office/powerpoint/2010/main" val="203733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472228-DF1A-5143-A5E2-A6E19F1CD2DB}" type="slidenum">
              <a:rPr lang="en-US" smtClean="0"/>
              <a:pPr/>
              <a:t>6</a:t>
            </a:fld>
            <a:endParaRPr lang="en-US"/>
          </a:p>
        </p:txBody>
      </p:sp>
    </p:spTree>
    <p:extLst>
      <p:ext uri="{BB962C8B-B14F-4D97-AF65-F5344CB8AC3E}">
        <p14:creationId xmlns:p14="http://schemas.microsoft.com/office/powerpoint/2010/main" val="157071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00284E-AB95-094A-8956-CC793ACD9B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00284E-AB95-094A-8956-CC793ACD9B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00284E-AB95-094A-8956-CC793ACD9B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939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00284E-AB95-094A-8956-CC793ACD9B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00284E-AB95-094A-8956-CC793ACD9B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900284E-AB95-094A-8956-CC793ACD9B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900284E-AB95-094A-8956-CC793ACD9B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900284E-AB95-094A-8956-CC793ACD9B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00284E-AB95-094A-8956-CC793ACD9B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00284E-AB95-094A-8956-CC793ACD9B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2600"/>
            <a:ext cx="8229600" cy="725585"/>
          </a:xfrm>
          <a:prstGeom prst="rect">
            <a:avLst/>
          </a:prstGeom>
          <a:solidFill>
            <a:srgbClr val="0000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457200" y="1208186"/>
            <a:ext cx="3321984" cy="13716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solidFill>
                <a:srgbClr val="000000"/>
              </a:solidFill>
            </a:endParaRPr>
          </a:p>
        </p:txBody>
      </p:sp>
      <p:sp>
        <p:nvSpPr>
          <p:cNvPr id="9" name="Rectangle 8"/>
          <p:cNvSpPr/>
          <p:nvPr userDrawn="1"/>
        </p:nvSpPr>
        <p:spPr>
          <a:xfrm>
            <a:off x="3779184" y="1208186"/>
            <a:ext cx="3321984" cy="13716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solidFill>
                <a:srgbClr val="000000"/>
              </a:solidFill>
            </a:endParaRPr>
          </a:p>
        </p:txBody>
      </p:sp>
      <p:sp>
        <p:nvSpPr>
          <p:cNvPr id="10" name="Rectangle 9"/>
          <p:cNvSpPr/>
          <p:nvPr userDrawn="1"/>
        </p:nvSpPr>
        <p:spPr>
          <a:xfrm>
            <a:off x="7101168" y="1208186"/>
            <a:ext cx="1585632" cy="13716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solidFill>
                <a:srgbClr val="000000"/>
              </a:solidFill>
            </a:endParaRPr>
          </a:p>
        </p:txBody>
      </p:sp>
      <p:pic>
        <p:nvPicPr>
          <p:cNvPr id="11" name="Picture 10" descr="mousesensor-logo-OR-800x150.png"/>
          <p:cNvPicPr>
            <a:picLocks noChangeAspect="1"/>
          </p:cNvPicPr>
          <p:nvPr userDrawn="1"/>
        </p:nvPicPr>
        <p:blipFill>
          <a:blip r:embed="rId14"/>
          <a:stretch>
            <a:fillRect/>
          </a:stretch>
        </p:blipFill>
        <p:spPr>
          <a:xfrm>
            <a:off x="457200" y="161702"/>
            <a:ext cx="1228848" cy="230409"/>
          </a:xfrm>
          <a:prstGeom prst="rect">
            <a:avLst/>
          </a:prstGeom>
        </p:spPr>
      </p:pic>
      <p:sp>
        <p:nvSpPr>
          <p:cNvPr id="12" name="Slide Number Placeholder 5"/>
          <p:cNvSpPr>
            <a:spLocks noGrp="1"/>
          </p:cNvSpPr>
          <p:nvPr>
            <p:ph type="sldNum" sz="quarter" idx="4"/>
          </p:nvPr>
        </p:nvSpPr>
        <p:spPr>
          <a:xfrm>
            <a:off x="8686800" y="6592886"/>
            <a:ext cx="508000" cy="365125"/>
          </a:xfrm>
          <a:prstGeom prst="rect">
            <a:avLst/>
          </a:prstGeom>
        </p:spPr>
        <p:txBody>
          <a:bodyPr/>
          <a:lstStyle>
            <a:lvl1pPr algn="r">
              <a:defRPr sz="1400">
                <a:solidFill>
                  <a:srgbClr val="000000"/>
                </a:solidFill>
              </a:defRPr>
            </a:lvl1pPr>
          </a:lstStyle>
          <a:p>
            <a:fld id="{4900284E-AB95-094A-8956-CC793ACD9BA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r"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r"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r"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r"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r"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jpg"/><Relationship Id="rId8" Type="http://schemas.openxmlformats.org/officeDocument/2006/relationships/image" Target="../media/image10.jpeg"/><Relationship Id="rId9" Type="http://schemas.openxmlformats.org/officeDocument/2006/relationships/image" Target="../media/image11.jpg"/><Relationship Id="rId10" Type="http://schemas.openxmlformats.org/officeDocument/2006/relationships/image" Target="../media/image12.jpeg"/></Relationships>
</file>

<file path=ppt/slides/_rels/slide3.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22.jpg"/><Relationship Id="rId13" Type="http://schemas.openxmlformats.org/officeDocument/2006/relationships/image" Target="../media/image23.jpeg"/><Relationship Id="rId14" Type="http://schemas.openxmlformats.org/officeDocument/2006/relationships/image" Target="../media/image24.png"/><Relationship Id="rId15"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20.jpg"/><Relationship Id="rId6" Type="http://schemas.openxmlformats.org/officeDocument/2006/relationships/image" Target="../media/image21.png"/><Relationship Id="rId7" Type="http://schemas.openxmlformats.org/officeDocument/2006/relationships/image" Target="../media/image11.jpg"/><Relationship Id="rId8" Type="http://schemas.openxmlformats.org/officeDocument/2006/relationships/image" Target="../media/image12.jpeg"/><Relationship Id="rId9" Type="http://schemas.openxmlformats.org/officeDocument/2006/relationships/image" Target="../media/image13.png"/><Relationship Id="rId10" Type="http://schemas.openxmlformats.org/officeDocument/2006/relationships/image" Target="../media/image14.png"/></Relationships>
</file>

<file path=ppt/slides/_rels/slide4.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gif"/><Relationship Id="rId13" Type="http://schemas.openxmlformats.org/officeDocument/2006/relationships/image" Target="../media/image34.jpg"/><Relationship Id="rId14" Type="http://schemas.openxmlformats.org/officeDocument/2006/relationships/image" Target="../media/image35.jpg"/><Relationship Id="rId15" Type="http://schemas.openxmlformats.org/officeDocument/2006/relationships/hyperlink" Target="mailto:careers@mousensor.com"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gif"/><Relationship Id="rId10" Type="http://schemas.openxmlformats.org/officeDocument/2006/relationships/image" Target="../media/image31.png"/></Relationships>
</file>

<file path=ppt/slides/_rels/slide5.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2.png"/><Relationship Id="rId13" Type="http://schemas.openxmlformats.org/officeDocument/2006/relationships/image" Target="../media/image38.png"/><Relationship Id="rId14" Type="http://schemas.openxmlformats.org/officeDocument/2006/relationships/image" Target="../media/image20.jpg"/><Relationship Id="rId15"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1.png"/><Relationship Id="rId9" Type="http://schemas.openxmlformats.org/officeDocument/2006/relationships/image" Target="../media/image25.png"/><Relationship Id="rId10"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67" y="536229"/>
            <a:ext cx="9144000" cy="4164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011" y="21798670"/>
            <a:ext cx="1000078" cy="1000078"/>
          </a:xfrm>
          <a:prstGeom prst="rect">
            <a:avLst/>
          </a:prstGeom>
        </p:spPr>
      </p:pic>
      <p:sp>
        <p:nvSpPr>
          <p:cNvPr id="51" name="Rectangle 50"/>
          <p:cNvSpPr/>
          <p:nvPr/>
        </p:nvSpPr>
        <p:spPr>
          <a:xfrm>
            <a:off x="0" y="5719227"/>
            <a:ext cx="9144000" cy="1138773"/>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800" b="1" dirty="0" smtClean="0">
                <a:solidFill>
                  <a:srgbClr val="000000"/>
                </a:solidFill>
              </a:rPr>
              <a:t>Charlotte D’Hulst, PhD</a:t>
            </a:r>
          </a:p>
          <a:p>
            <a:r>
              <a:rPr lang="en-US" sz="2000" dirty="0" smtClean="0">
                <a:solidFill>
                  <a:srgbClr val="000000"/>
                </a:solidFill>
              </a:rPr>
              <a:t>Co-Founder &amp; CEO </a:t>
            </a:r>
          </a:p>
          <a:p>
            <a:r>
              <a:rPr lang="en-US" sz="2000" dirty="0" err="1" smtClean="0">
                <a:solidFill>
                  <a:srgbClr val="000000"/>
                </a:solidFill>
              </a:rPr>
              <a:t>www.mousensor.com</a:t>
            </a:r>
            <a:endParaRPr lang="en-US" sz="2000" dirty="0" smtClean="0">
              <a:solidFill>
                <a:srgbClr val="000000"/>
              </a:solidFill>
            </a:endParaRPr>
          </a:p>
        </p:txBody>
      </p:sp>
      <p:sp>
        <p:nvSpPr>
          <p:cNvPr id="3" name="Rectangle 2"/>
          <p:cNvSpPr/>
          <p:nvPr/>
        </p:nvSpPr>
        <p:spPr>
          <a:xfrm>
            <a:off x="8366" y="0"/>
            <a:ext cx="9135633" cy="5362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 y="1215791"/>
            <a:ext cx="9144000" cy="2110438"/>
          </a:xfrm>
          <a:prstGeom prst="rect">
            <a:avLst/>
          </a:prstGeom>
        </p:spPr>
      </p:pic>
      <p:sp>
        <p:nvSpPr>
          <p:cNvPr id="2" name="TextBox 1"/>
          <p:cNvSpPr txBox="1"/>
          <p:nvPr/>
        </p:nvSpPr>
        <p:spPr>
          <a:xfrm>
            <a:off x="5593491" y="5826948"/>
            <a:ext cx="4316627" cy="923330"/>
          </a:xfrm>
          <a:prstGeom prst="rect">
            <a:avLst/>
          </a:prstGeom>
          <a:noFill/>
        </p:spPr>
        <p:txBody>
          <a:bodyPr wrap="square" rtlCol="0">
            <a:spAutoFit/>
          </a:bodyPr>
          <a:lstStyle/>
          <a:p>
            <a:pPr algn="ctr"/>
            <a:r>
              <a:rPr lang="en-US" dirty="0" smtClean="0">
                <a:solidFill>
                  <a:srgbClr val="000000"/>
                </a:solidFill>
              </a:rPr>
              <a:t>Proud winner of the </a:t>
            </a:r>
          </a:p>
          <a:p>
            <a:pPr algn="ctr"/>
            <a:r>
              <a:rPr lang="en-US" dirty="0" smtClean="0">
                <a:solidFill>
                  <a:srgbClr val="000000"/>
                </a:solidFill>
              </a:rPr>
              <a:t>Outstanding Pitch Award at </a:t>
            </a:r>
          </a:p>
          <a:p>
            <a:pPr algn="ctr"/>
            <a:r>
              <a:rPr lang="en-US" dirty="0" smtClean="0">
                <a:solidFill>
                  <a:srgbClr val="000000"/>
                </a:solidFill>
              </a:rPr>
              <a:t>New York BIO 2017</a:t>
            </a:r>
            <a:endParaRPr lang="en-US" dirty="0">
              <a:solidFill>
                <a:srgbClr val="00000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5425" y="5826948"/>
            <a:ext cx="930747" cy="930747"/>
          </a:xfrm>
          <a:prstGeom prst="rect">
            <a:avLst/>
          </a:prstGeom>
        </p:spPr>
      </p:pic>
    </p:spTree>
    <p:extLst>
      <p:ext uri="{BB962C8B-B14F-4D97-AF65-F5344CB8AC3E}">
        <p14:creationId xmlns:p14="http://schemas.microsoft.com/office/powerpoint/2010/main" val="589251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a:t>
            </a:r>
            <a:endParaRPr lang="en-US" dirty="0"/>
          </a:p>
        </p:txBody>
      </p:sp>
      <p:sp>
        <p:nvSpPr>
          <p:cNvPr id="32" name="Rectangle 31"/>
          <p:cNvSpPr/>
          <p:nvPr/>
        </p:nvSpPr>
        <p:spPr>
          <a:xfrm>
            <a:off x="128939" y="1357334"/>
            <a:ext cx="4572000" cy="523220"/>
          </a:xfrm>
          <a:prstGeom prst="rect">
            <a:avLst/>
          </a:prstGeom>
        </p:spPr>
        <p:txBody>
          <a:bodyPr wrap="square">
            <a:spAutoFit/>
          </a:bodyPr>
          <a:lstStyle/>
          <a:p>
            <a:pPr algn="ctr"/>
            <a:r>
              <a:rPr lang="en-US" sz="2800" dirty="0" smtClean="0">
                <a:solidFill>
                  <a:srgbClr val="000000"/>
                </a:solidFill>
                <a:cs typeface="Arial"/>
              </a:rPr>
              <a:t>$150B Industry</a:t>
            </a:r>
            <a:endParaRPr lang="en-US" sz="2800" dirty="0"/>
          </a:p>
        </p:txBody>
      </p:sp>
      <p:pic>
        <p:nvPicPr>
          <p:cNvPr id="30" name="Picture 29" descr="Perfu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629838" y="2245519"/>
            <a:ext cx="1402783" cy="1402783"/>
          </a:xfrm>
          <a:prstGeom prst="rect">
            <a:avLst/>
          </a:prstGeom>
        </p:spPr>
      </p:pic>
      <p:grpSp>
        <p:nvGrpSpPr>
          <p:cNvPr id="3" name="Group 2"/>
          <p:cNvGrpSpPr/>
          <p:nvPr/>
        </p:nvGrpSpPr>
        <p:grpSpPr>
          <a:xfrm>
            <a:off x="83340" y="2171761"/>
            <a:ext cx="4543702" cy="1668736"/>
            <a:chOff x="83340" y="2171761"/>
            <a:chExt cx="4543702" cy="1668736"/>
          </a:xfrm>
        </p:grpSpPr>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t="23096" b="28362"/>
            <a:stretch/>
          </p:blipFill>
          <p:spPr>
            <a:xfrm>
              <a:off x="142161" y="2953045"/>
              <a:ext cx="2872893" cy="88745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0" y="2376222"/>
              <a:ext cx="1806075" cy="585260"/>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8414" y="2171761"/>
              <a:ext cx="1888628" cy="405383"/>
            </a:xfrm>
            <a:prstGeom prst="rect">
              <a:avLst/>
            </a:prstGeom>
          </p:spPr>
        </p:pic>
        <p:pic>
          <p:nvPicPr>
            <p:cNvPr id="33" name="Picture 32"/>
            <p:cNvPicPr>
              <a:picLocks noChangeAspect="1"/>
            </p:cNvPicPr>
            <p:nvPr/>
          </p:nvPicPr>
          <p:blipFill rotWithShape="1">
            <a:blip r:embed="rId7">
              <a:extLst>
                <a:ext uri="{28A0092B-C50C-407E-A947-70E740481C1C}">
                  <a14:useLocalDpi xmlns:a14="http://schemas.microsoft.com/office/drawing/2010/main" val="0"/>
                </a:ext>
              </a:extLst>
            </a:blip>
            <a:srcRect t="31994" b="36677"/>
            <a:stretch/>
          </p:blipFill>
          <p:spPr>
            <a:xfrm>
              <a:off x="2851446" y="2781229"/>
              <a:ext cx="1662564" cy="390646"/>
            </a:xfrm>
            <a:prstGeom prst="rect">
              <a:avLst/>
            </a:prstGeom>
          </p:spPr>
        </p:pic>
        <p:pic>
          <p:nvPicPr>
            <p:cNvPr id="34" name="Picture 33"/>
            <p:cNvPicPr>
              <a:picLocks noChangeAspect="1"/>
            </p:cNvPicPr>
            <p:nvPr/>
          </p:nvPicPr>
          <p:blipFill rotWithShape="1">
            <a:blip r:embed="rId8">
              <a:extLst>
                <a:ext uri="{28A0092B-C50C-407E-A947-70E740481C1C}">
                  <a14:useLocalDpi xmlns:a14="http://schemas.microsoft.com/office/drawing/2010/main" val="0"/>
                </a:ext>
              </a:extLst>
            </a:blip>
            <a:srcRect t="20627" b="27154"/>
            <a:stretch/>
          </p:blipFill>
          <p:spPr>
            <a:xfrm>
              <a:off x="2814307" y="3217840"/>
              <a:ext cx="1688424" cy="481434"/>
            </a:xfrm>
            <a:prstGeom prst="rect">
              <a:avLst/>
            </a:prstGeom>
          </p:spPr>
        </p:pic>
      </p:grpSp>
      <p:grpSp>
        <p:nvGrpSpPr>
          <p:cNvPr id="9" name="Group 8"/>
          <p:cNvGrpSpPr/>
          <p:nvPr/>
        </p:nvGrpSpPr>
        <p:grpSpPr>
          <a:xfrm>
            <a:off x="128939" y="4131946"/>
            <a:ext cx="4465838" cy="2378460"/>
            <a:chOff x="128939" y="4131946"/>
            <a:chExt cx="4465838" cy="2378460"/>
          </a:xfrm>
        </p:grpSpPr>
        <p:pic>
          <p:nvPicPr>
            <p:cNvPr id="29" name="Picture 28" descr="consumer goods.jpg"/>
            <p:cNvPicPr>
              <a:picLocks noChangeAspect="1"/>
            </p:cNvPicPr>
            <p:nvPr/>
          </p:nvPicPr>
          <p:blipFill rotWithShape="1">
            <a:blip r:embed="rId9">
              <a:extLst>
                <a:ext uri="{28A0092B-C50C-407E-A947-70E740481C1C}">
                  <a14:useLocalDpi xmlns:a14="http://schemas.microsoft.com/office/drawing/2010/main" val="0"/>
                </a:ext>
              </a:extLst>
            </a:blip>
            <a:srcRect r="4008"/>
            <a:stretch/>
          </p:blipFill>
          <p:spPr>
            <a:xfrm>
              <a:off x="1377784" y="4818766"/>
              <a:ext cx="1786467" cy="1691640"/>
            </a:xfrm>
            <a:prstGeom prst="rect">
              <a:avLst/>
            </a:prstGeom>
          </p:spPr>
        </p:pic>
        <p:sp>
          <p:nvSpPr>
            <p:cNvPr id="37" name="Rectangle 36"/>
            <p:cNvSpPr/>
            <p:nvPr/>
          </p:nvSpPr>
          <p:spPr>
            <a:xfrm>
              <a:off x="128939" y="4131946"/>
              <a:ext cx="4465838" cy="523220"/>
            </a:xfrm>
            <a:prstGeom prst="rect">
              <a:avLst/>
            </a:prstGeom>
          </p:spPr>
          <p:txBody>
            <a:bodyPr wrap="none">
              <a:spAutoFit/>
            </a:bodyPr>
            <a:lstStyle/>
            <a:p>
              <a:r>
                <a:rPr lang="en-US" sz="2800" dirty="0" smtClean="0">
                  <a:solidFill>
                    <a:srgbClr val="000000"/>
                  </a:solidFill>
                  <a:cs typeface="Arial"/>
                </a:rPr>
                <a:t>Every aspect of our daily lives</a:t>
              </a:r>
              <a:endParaRPr lang="en-US" sz="2800" dirty="0"/>
            </a:p>
          </p:txBody>
        </p:sp>
      </p:grpSp>
      <p:grpSp>
        <p:nvGrpSpPr>
          <p:cNvPr id="5" name="Group 4"/>
          <p:cNvGrpSpPr/>
          <p:nvPr/>
        </p:nvGrpSpPr>
        <p:grpSpPr>
          <a:xfrm>
            <a:off x="150214" y="4974906"/>
            <a:ext cx="4488131" cy="1975283"/>
            <a:chOff x="150214" y="4974906"/>
            <a:chExt cx="4488131" cy="1975283"/>
          </a:xfrm>
        </p:grpSpPr>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18805" y="4974906"/>
              <a:ext cx="1096993" cy="1096993"/>
            </a:xfrm>
            <a:prstGeom prst="rect">
              <a:avLst/>
            </a:prstGeom>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0214" y="5107140"/>
              <a:ext cx="1373523" cy="597886"/>
            </a:xfrm>
            <a:prstGeom prst="rect">
              <a:avLst/>
            </a:prstGeom>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24262" y="5662190"/>
              <a:ext cx="1814083" cy="1287999"/>
            </a:xfrm>
            <a:prstGeom prst="rect">
              <a:avLst/>
            </a:prstGeom>
          </p:spPr>
        </p:pic>
        <p:pic>
          <p:nvPicPr>
            <p:cNvPr id="38" name="Picture 3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1672" y="6000031"/>
              <a:ext cx="1282440" cy="529144"/>
            </a:xfrm>
            <a:prstGeom prst="rect">
              <a:avLst/>
            </a:prstGeom>
          </p:spPr>
        </p:pic>
      </p:grpSp>
      <p:grpSp>
        <p:nvGrpSpPr>
          <p:cNvPr id="8" name="Group 7"/>
          <p:cNvGrpSpPr/>
          <p:nvPr/>
        </p:nvGrpSpPr>
        <p:grpSpPr>
          <a:xfrm>
            <a:off x="3944931" y="1359648"/>
            <a:ext cx="5292950" cy="5521499"/>
            <a:chOff x="3944931" y="1359648"/>
            <a:chExt cx="5292950" cy="5521499"/>
          </a:xfrm>
        </p:grpSpPr>
        <p:grpSp>
          <p:nvGrpSpPr>
            <p:cNvPr id="69" name="Group 68"/>
            <p:cNvGrpSpPr/>
            <p:nvPr/>
          </p:nvGrpSpPr>
          <p:grpSpPr>
            <a:xfrm>
              <a:off x="3944931" y="1989537"/>
              <a:ext cx="5292950" cy="4891610"/>
              <a:chOff x="3944931" y="1989537"/>
              <a:chExt cx="5292950" cy="4891610"/>
            </a:xfrm>
          </p:grpSpPr>
          <p:grpSp>
            <p:nvGrpSpPr>
              <p:cNvPr id="67" name="Group 66"/>
              <p:cNvGrpSpPr/>
              <p:nvPr/>
            </p:nvGrpSpPr>
            <p:grpSpPr>
              <a:xfrm>
                <a:off x="3944931" y="1989537"/>
                <a:ext cx="5292950" cy="4891610"/>
                <a:chOff x="3944931" y="1989537"/>
                <a:chExt cx="5292950" cy="4891610"/>
              </a:xfrm>
            </p:grpSpPr>
            <p:grpSp>
              <p:nvGrpSpPr>
                <p:cNvPr id="66" name="Group 65"/>
                <p:cNvGrpSpPr/>
                <p:nvPr/>
              </p:nvGrpSpPr>
              <p:grpSpPr>
                <a:xfrm>
                  <a:off x="4700939" y="1989537"/>
                  <a:ext cx="4536942" cy="4830207"/>
                  <a:chOff x="4700939" y="1989537"/>
                  <a:chExt cx="4536942" cy="4830207"/>
                </a:xfrm>
              </p:grpSpPr>
              <p:sp>
                <p:nvSpPr>
                  <p:cNvPr id="45" name="Oval 44"/>
                  <p:cNvSpPr>
                    <a:spLocks noChangeAspect="1"/>
                  </p:cNvSpPr>
                  <p:nvPr/>
                </p:nvSpPr>
                <p:spPr>
                  <a:xfrm>
                    <a:off x="5102134" y="1989537"/>
                    <a:ext cx="3110657" cy="2892602"/>
                  </a:xfrm>
                  <a:prstGeom prst="ellips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47" descr="Perfu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167" y="5687030"/>
                    <a:ext cx="1132714" cy="1132714"/>
                  </a:xfrm>
                  <a:prstGeom prst="rect">
                    <a:avLst/>
                  </a:prstGeom>
                </p:spPr>
              </p:pic>
              <p:sp>
                <p:nvSpPr>
                  <p:cNvPr id="49" name="Oval 48"/>
                  <p:cNvSpPr>
                    <a:spLocks noChangeAspect="1"/>
                  </p:cNvSpPr>
                  <p:nvPr/>
                </p:nvSpPr>
                <p:spPr>
                  <a:xfrm>
                    <a:off x="8222220" y="5440409"/>
                    <a:ext cx="228600" cy="228600"/>
                  </a:xfrm>
                  <a:prstGeom prst="ellips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8105167" y="5807003"/>
                    <a:ext cx="228600" cy="228600"/>
                  </a:xfrm>
                  <a:prstGeom prst="ellips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700939" y="2322305"/>
                    <a:ext cx="3989953" cy="1631216"/>
                  </a:xfrm>
                  <a:prstGeom prst="rect">
                    <a:avLst/>
                  </a:prstGeom>
                </p:spPr>
                <p:txBody>
                  <a:bodyPr wrap="square">
                    <a:spAutoFit/>
                  </a:bodyPr>
                  <a:lstStyle/>
                  <a:p>
                    <a:pPr algn="ctr"/>
                    <a:r>
                      <a:rPr lang="en-US" sz="2800" b="1" dirty="0" smtClean="0">
                        <a:solidFill>
                          <a:srgbClr val="000000"/>
                        </a:solidFill>
                      </a:rPr>
                      <a:t>Trial &amp; Error</a:t>
                    </a:r>
                  </a:p>
                  <a:p>
                    <a:pPr algn="ctr"/>
                    <a:r>
                      <a:rPr lang="en-US" sz="2400" dirty="0" smtClean="0">
                        <a:solidFill>
                          <a:srgbClr val="000000"/>
                        </a:solidFill>
                      </a:rPr>
                      <a:t>NO rational design</a:t>
                    </a:r>
                  </a:p>
                  <a:p>
                    <a:pPr algn="ctr"/>
                    <a:r>
                      <a:rPr lang="en-US" sz="2400" dirty="0" smtClean="0">
                        <a:solidFill>
                          <a:srgbClr val="000000"/>
                        </a:solidFill>
                      </a:rPr>
                      <a:t>NO quantitative assay</a:t>
                    </a:r>
                  </a:p>
                  <a:p>
                    <a:pPr algn="ctr"/>
                    <a:r>
                      <a:rPr lang="en-US" sz="2400" dirty="0" smtClean="0">
                        <a:solidFill>
                          <a:srgbClr val="000000"/>
                        </a:solidFill>
                      </a:rPr>
                      <a:t>NO automation</a:t>
                    </a:r>
                  </a:p>
                </p:txBody>
              </p:sp>
              <p:grpSp>
                <p:nvGrpSpPr>
                  <p:cNvPr id="57" name="Group 56"/>
                  <p:cNvGrpSpPr/>
                  <p:nvPr/>
                </p:nvGrpSpPr>
                <p:grpSpPr>
                  <a:xfrm>
                    <a:off x="7894196" y="4425660"/>
                    <a:ext cx="1156575" cy="741463"/>
                    <a:chOff x="6555672" y="5455047"/>
                    <a:chExt cx="1156575" cy="741463"/>
                  </a:xfrm>
                </p:grpSpPr>
                <p:sp>
                  <p:nvSpPr>
                    <p:cNvPr id="55" name="Oval 54"/>
                    <p:cNvSpPr/>
                    <p:nvPr/>
                  </p:nvSpPr>
                  <p:spPr>
                    <a:xfrm>
                      <a:off x="6598408" y="5455047"/>
                      <a:ext cx="822201" cy="741463"/>
                    </a:xfrm>
                    <a:prstGeom prst="ellips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6555672" y="5570548"/>
                      <a:ext cx="1156575" cy="461665"/>
                    </a:xfrm>
                    <a:prstGeom prst="rect">
                      <a:avLst/>
                    </a:prstGeom>
                    <a:noFill/>
                  </p:spPr>
                  <p:txBody>
                    <a:bodyPr wrap="square" rtlCol="0">
                      <a:spAutoFit/>
                    </a:bodyPr>
                    <a:lstStyle/>
                    <a:p>
                      <a:r>
                        <a:rPr lang="en-US" sz="2400" dirty="0" smtClean="0">
                          <a:solidFill>
                            <a:srgbClr val="000000"/>
                          </a:solidFill>
                          <a:cs typeface="Arial"/>
                        </a:rPr>
                        <a:t>$1.5B</a:t>
                      </a:r>
                      <a:endParaRPr lang="en-US" sz="2400" dirty="0"/>
                    </a:p>
                  </p:txBody>
                </p:sp>
              </p:grpSp>
              <p:grpSp>
                <p:nvGrpSpPr>
                  <p:cNvPr id="59" name="Group 58"/>
                  <p:cNvGrpSpPr/>
                  <p:nvPr/>
                </p:nvGrpSpPr>
                <p:grpSpPr>
                  <a:xfrm>
                    <a:off x="7298645" y="5774832"/>
                    <a:ext cx="704720" cy="704720"/>
                    <a:chOff x="7900257" y="5485707"/>
                    <a:chExt cx="704720" cy="704720"/>
                  </a:xfrm>
                </p:grpSpPr>
                <p:sp>
                  <p:nvSpPr>
                    <p:cNvPr id="51" name="Oval 50"/>
                    <p:cNvSpPr>
                      <a:spLocks noChangeAspect="1"/>
                    </p:cNvSpPr>
                    <p:nvPr/>
                  </p:nvSpPr>
                  <p:spPr>
                    <a:xfrm>
                      <a:off x="7907354" y="5487063"/>
                      <a:ext cx="685800" cy="685800"/>
                    </a:xfrm>
                    <a:prstGeom prst="ellips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8" name="Picture 57" descr="nos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00257" y="5485707"/>
                      <a:ext cx="704720" cy="704720"/>
                    </a:xfrm>
                    <a:prstGeom prst="rect">
                      <a:avLst/>
                    </a:prstGeom>
                  </p:spPr>
                </p:pic>
              </p:grpSp>
              <p:grpSp>
                <p:nvGrpSpPr>
                  <p:cNvPr id="60" name="Group 59"/>
                  <p:cNvGrpSpPr/>
                  <p:nvPr/>
                </p:nvGrpSpPr>
                <p:grpSpPr>
                  <a:xfrm>
                    <a:off x="7023654" y="4878540"/>
                    <a:ext cx="1156575" cy="741463"/>
                    <a:chOff x="6555672" y="5455047"/>
                    <a:chExt cx="1156575" cy="741463"/>
                  </a:xfrm>
                </p:grpSpPr>
                <p:sp>
                  <p:nvSpPr>
                    <p:cNvPr id="61" name="Oval 60"/>
                    <p:cNvSpPr/>
                    <p:nvPr/>
                  </p:nvSpPr>
                  <p:spPr>
                    <a:xfrm>
                      <a:off x="6598408" y="5455047"/>
                      <a:ext cx="822201" cy="741463"/>
                    </a:xfrm>
                    <a:prstGeom prst="ellips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6555672" y="5620423"/>
                      <a:ext cx="1156575" cy="400110"/>
                    </a:xfrm>
                    <a:prstGeom prst="rect">
                      <a:avLst/>
                    </a:prstGeom>
                    <a:noFill/>
                  </p:spPr>
                  <p:txBody>
                    <a:bodyPr wrap="square" rtlCol="0">
                      <a:spAutoFit/>
                    </a:bodyPr>
                    <a:lstStyle/>
                    <a:p>
                      <a:r>
                        <a:rPr lang="en-US" sz="2000" dirty="0" smtClean="0">
                          <a:solidFill>
                            <a:srgbClr val="000000"/>
                          </a:solidFill>
                          <a:cs typeface="Arial"/>
                        </a:rPr>
                        <a:t>2/1000</a:t>
                      </a:r>
                      <a:endParaRPr lang="en-US" sz="2000" dirty="0"/>
                    </a:p>
                  </p:txBody>
                </p:sp>
              </p:grpSp>
              <p:sp>
                <p:nvSpPr>
                  <p:cNvPr id="64" name="Oval 63"/>
                  <p:cNvSpPr>
                    <a:spLocks noChangeAspect="1"/>
                  </p:cNvSpPr>
                  <p:nvPr/>
                </p:nvSpPr>
                <p:spPr>
                  <a:xfrm>
                    <a:off x="7909110" y="5476426"/>
                    <a:ext cx="228600" cy="228600"/>
                  </a:xfrm>
                  <a:prstGeom prst="ellips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Rectangle 64"/>
                <p:cNvSpPr/>
                <p:nvPr/>
              </p:nvSpPr>
              <p:spPr>
                <a:xfrm>
                  <a:off x="3944931" y="6357927"/>
                  <a:ext cx="4046611" cy="523220"/>
                </a:xfrm>
                <a:prstGeom prst="rect">
                  <a:avLst/>
                </a:prstGeom>
              </p:spPr>
              <p:txBody>
                <a:bodyPr wrap="square">
                  <a:spAutoFit/>
                </a:bodyPr>
                <a:lstStyle/>
                <a:p>
                  <a:pPr algn="ctr"/>
                  <a:r>
                    <a:rPr lang="en-US" sz="2800" b="1" dirty="0" smtClean="0">
                      <a:solidFill>
                        <a:srgbClr val="000000"/>
                      </a:solidFill>
                    </a:rPr>
                    <a:t>Highly Inefficient</a:t>
                  </a:r>
                  <a:endParaRPr lang="en-US" sz="2800" b="1" dirty="0">
                    <a:solidFill>
                      <a:srgbClr val="000000"/>
                    </a:solidFill>
                  </a:endParaRPr>
                </a:p>
              </p:txBody>
            </p:sp>
          </p:grpSp>
          <p:pic>
            <p:nvPicPr>
              <p:cNvPr id="68" name="Picture 6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19108" y="3950035"/>
                <a:ext cx="828593" cy="828593"/>
              </a:xfrm>
              <a:prstGeom prst="rect">
                <a:avLst/>
              </a:prstGeom>
            </p:spPr>
          </p:pic>
        </p:grpSp>
        <p:sp>
          <p:nvSpPr>
            <p:cNvPr id="44" name="Rectangle 43"/>
            <p:cNvSpPr/>
            <p:nvPr/>
          </p:nvSpPr>
          <p:spPr>
            <a:xfrm>
              <a:off x="4572000" y="1359648"/>
              <a:ext cx="4571999" cy="523220"/>
            </a:xfrm>
            <a:prstGeom prst="rect">
              <a:avLst/>
            </a:prstGeom>
          </p:spPr>
          <p:txBody>
            <a:bodyPr wrap="square">
              <a:spAutoFit/>
            </a:bodyPr>
            <a:lstStyle/>
            <a:p>
              <a:pPr algn="ctr"/>
              <a:r>
                <a:rPr lang="en-US" sz="2800" dirty="0" smtClean="0">
                  <a:solidFill>
                    <a:srgbClr val="000000"/>
                  </a:solidFill>
                  <a:cs typeface="Arial"/>
                </a:rPr>
                <a:t>Fragrance Discovery Today</a:t>
              </a:r>
              <a:endParaRPr lang="en-US" sz="2800" dirty="0"/>
            </a:p>
          </p:txBody>
        </p:sp>
      </p:grpSp>
      <p:pic>
        <p:nvPicPr>
          <p:cNvPr id="42" name="Picture 41"/>
          <p:cNvPicPr>
            <a:picLocks noChangeAspect="1"/>
          </p:cNvPicPr>
          <p:nvPr/>
        </p:nvPicPr>
        <p:blipFill rotWithShape="1">
          <a:blip r:embed="rId16">
            <a:extLst>
              <a:ext uri="{28A0092B-C50C-407E-A947-70E740481C1C}">
                <a14:useLocalDpi xmlns:a14="http://schemas.microsoft.com/office/drawing/2010/main" val="0"/>
              </a:ext>
            </a:extLst>
          </a:blip>
          <a:srcRect t="10803" b="14962"/>
          <a:stretch/>
        </p:blipFill>
        <p:spPr>
          <a:xfrm>
            <a:off x="224196" y="1982653"/>
            <a:ext cx="2088215" cy="451975"/>
          </a:xfrm>
          <a:prstGeom prst="rect">
            <a:avLst/>
          </a:prstGeom>
        </p:spPr>
      </p:pic>
      <p:grpSp>
        <p:nvGrpSpPr>
          <p:cNvPr id="7" name="Group 6"/>
          <p:cNvGrpSpPr/>
          <p:nvPr/>
        </p:nvGrpSpPr>
        <p:grpSpPr>
          <a:xfrm>
            <a:off x="5231897" y="5257029"/>
            <a:ext cx="1065352" cy="934694"/>
            <a:chOff x="5231897" y="5257029"/>
            <a:chExt cx="1065352" cy="934694"/>
          </a:xfrm>
        </p:grpSpPr>
        <p:sp>
          <p:nvSpPr>
            <p:cNvPr id="6" name="Cube 5"/>
            <p:cNvSpPr/>
            <p:nvPr/>
          </p:nvSpPr>
          <p:spPr>
            <a:xfrm>
              <a:off x="5351853" y="5257029"/>
              <a:ext cx="945396" cy="904776"/>
            </a:xfrm>
            <a:prstGeom prst="cub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5231897" y="5422282"/>
              <a:ext cx="1008687" cy="769441"/>
            </a:xfrm>
            <a:prstGeom prst="rect">
              <a:avLst/>
            </a:prstGeom>
            <a:noFill/>
            <a:ln w="28575">
              <a:noFill/>
            </a:ln>
          </p:spPr>
          <p:txBody>
            <a:bodyPr wrap="square" rtlCol="0">
              <a:spAutoFit/>
            </a:bodyPr>
            <a:lstStyle/>
            <a:p>
              <a:pPr algn="ctr"/>
              <a:r>
                <a:rPr lang="en-US" sz="4400" dirty="0" smtClean="0">
                  <a:solidFill>
                    <a:schemeClr val="accent2">
                      <a:lumMod val="40000"/>
                      <a:lumOff val="60000"/>
                    </a:schemeClr>
                  </a:solidFill>
                </a:rPr>
                <a:t>?</a:t>
              </a:r>
              <a:endParaRPr lang="en-US" sz="4400" dirty="0">
                <a:solidFill>
                  <a:schemeClr val="accent2">
                    <a:lumMod val="40000"/>
                    <a:lumOff val="60000"/>
                  </a:schemeClr>
                </a:solidFill>
              </a:endParaRPr>
            </a:p>
          </p:txBody>
        </p:sp>
      </p:grpSp>
    </p:spTree>
    <p:extLst>
      <p:ext uri="{BB962C8B-B14F-4D97-AF65-F5344CB8AC3E}">
        <p14:creationId xmlns:p14="http://schemas.microsoft.com/office/powerpoint/2010/main" val="166722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5554693" y="1821581"/>
            <a:ext cx="3683188" cy="4998163"/>
            <a:chOff x="5554693" y="1821581"/>
            <a:chExt cx="3683188" cy="4998163"/>
          </a:xfrm>
        </p:grpSpPr>
        <p:sp>
          <p:nvSpPr>
            <p:cNvPr id="68" name="Oval 67"/>
            <p:cNvSpPr>
              <a:spLocks noChangeAspect="1"/>
            </p:cNvSpPr>
            <p:nvPr/>
          </p:nvSpPr>
          <p:spPr>
            <a:xfrm>
              <a:off x="5554693" y="1821581"/>
              <a:ext cx="3110657" cy="2892602"/>
            </a:xfrm>
            <a:prstGeom prst="ellips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9" name="Picture 68" descr="Perfu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167" y="5687030"/>
              <a:ext cx="1132714" cy="1132714"/>
            </a:xfrm>
            <a:prstGeom prst="rect">
              <a:avLst/>
            </a:prstGeom>
          </p:spPr>
        </p:pic>
        <p:sp>
          <p:nvSpPr>
            <p:cNvPr id="71" name="Oval 70"/>
            <p:cNvSpPr>
              <a:spLocks noChangeAspect="1"/>
            </p:cNvSpPr>
            <p:nvPr/>
          </p:nvSpPr>
          <p:spPr>
            <a:xfrm>
              <a:off x="8105167" y="5866637"/>
              <a:ext cx="228600" cy="228600"/>
            </a:xfrm>
            <a:prstGeom prst="ellips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7" name="Oval 76"/>
            <p:cNvSpPr/>
            <p:nvPr/>
          </p:nvSpPr>
          <p:spPr>
            <a:xfrm>
              <a:off x="7224393" y="4760364"/>
              <a:ext cx="731520" cy="731520"/>
            </a:xfrm>
            <a:prstGeom prst="ellips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7773033" y="5475774"/>
              <a:ext cx="365760" cy="365760"/>
            </a:xfrm>
            <a:prstGeom prst="ellips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2" name="Title 1"/>
          <p:cNvSpPr>
            <a:spLocks noGrp="1"/>
          </p:cNvSpPr>
          <p:nvPr>
            <p:ph type="title"/>
          </p:nvPr>
        </p:nvSpPr>
        <p:spPr/>
        <p:txBody>
          <a:bodyPr>
            <a:normAutofit fontScale="90000"/>
          </a:bodyPr>
          <a:lstStyle/>
          <a:p>
            <a:r>
              <a:rPr lang="en-US" dirty="0" smtClean="0"/>
              <a:t>Solution</a:t>
            </a:r>
            <a:endParaRPr lang="en-US" dirty="0"/>
          </a:p>
        </p:txBody>
      </p:sp>
      <p:pic>
        <p:nvPicPr>
          <p:cNvPr id="17" name="Picture 16" descr="Code-Optimiz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4895" y="2926306"/>
            <a:ext cx="991084" cy="991084"/>
          </a:xfrm>
          <a:prstGeom prst="rect">
            <a:avLst/>
          </a:prstGeom>
        </p:spPr>
      </p:pic>
      <p:sp>
        <p:nvSpPr>
          <p:cNvPr id="22" name="Down Arrow 21"/>
          <p:cNvSpPr/>
          <p:nvPr/>
        </p:nvSpPr>
        <p:spPr>
          <a:xfrm>
            <a:off x="6957304" y="2694209"/>
            <a:ext cx="186266" cy="270933"/>
          </a:xfrm>
          <a:prstGeom prst="downArrow">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037505" y="2004199"/>
            <a:ext cx="4076700" cy="646331"/>
          </a:xfrm>
          <a:prstGeom prst="rect">
            <a:avLst/>
          </a:prstGeom>
          <a:noFill/>
        </p:spPr>
        <p:txBody>
          <a:bodyPr wrap="square" rtlCol="0">
            <a:spAutoFit/>
          </a:bodyPr>
          <a:lstStyle/>
          <a:p>
            <a:pPr algn="ctr"/>
            <a:r>
              <a:rPr lang="en-US" dirty="0" smtClean="0">
                <a:solidFill>
                  <a:srgbClr val="000000"/>
                </a:solidFill>
              </a:rPr>
              <a:t>DECODE</a:t>
            </a:r>
          </a:p>
          <a:p>
            <a:pPr algn="ctr"/>
            <a:r>
              <a:rPr lang="en-US" dirty="0" smtClean="0">
                <a:solidFill>
                  <a:srgbClr val="000000"/>
                </a:solidFill>
              </a:rPr>
              <a:t>Human Olfaction </a:t>
            </a:r>
            <a:endParaRPr lang="en-US" dirty="0">
              <a:solidFill>
                <a:srgbClr val="000000"/>
              </a:solidFill>
            </a:endParaRPr>
          </a:p>
        </p:txBody>
      </p:sp>
      <p:sp>
        <p:nvSpPr>
          <p:cNvPr id="85" name="Rectangle 84"/>
          <p:cNvSpPr/>
          <p:nvPr/>
        </p:nvSpPr>
        <p:spPr>
          <a:xfrm>
            <a:off x="4610729" y="6367650"/>
            <a:ext cx="4046611" cy="523220"/>
          </a:xfrm>
          <a:prstGeom prst="rect">
            <a:avLst/>
          </a:prstGeom>
        </p:spPr>
        <p:txBody>
          <a:bodyPr wrap="square">
            <a:spAutoFit/>
          </a:bodyPr>
          <a:lstStyle/>
          <a:p>
            <a:pPr algn="ctr"/>
            <a:r>
              <a:rPr lang="en-US" sz="2800" b="1" dirty="0" smtClean="0">
                <a:solidFill>
                  <a:srgbClr val="000000"/>
                </a:solidFill>
              </a:rPr>
              <a:t>Streamlined Pipeline</a:t>
            </a:r>
            <a:endParaRPr lang="en-US" sz="2800" b="1" dirty="0">
              <a:solidFill>
                <a:srgbClr val="000000"/>
              </a:solidFill>
            </a:endParaRPr>
          </a:p>
        </p:txBody>
      </p:sp>
      <p:sp>
        <p:nvSpPr>
          <p:cNvPr id="10" name="TextBox 9"/>
          <p:cNvSpPr txBox="1"/>
          <p:nvPr/>
        </p:nvSpPr>
        <p:spPr>
          <a:xfrm>
            <a:off x="6035405" y="3849544"/>
            <a:ext cx="2049137" cy="646331"/>
          </a:xfrm>
          <a:prstGeom prst="rect">
            <a:avLst/>
          </a:prstGeom>
          <a:noFill/>
        </p:spPr>
        <p:txBody>
          <a:bodyPr wrap="square" rtlCol="0">
            <a:spAutoFit/>
          </a:bodyPr>
          <a:lstStyle/>
          <a:p>
            <a:pPr algn="ctr"/>
            <a:r>
              <a:rPr lang="en-US" dirty="0" smtClean="0">
                <a:solidFill>
                  <a:srgbClr val="000000"/>
                </a:solidFill>
              </a:rPr>
              <a:t>Digital database </a:t>
            </a:r>
          </a:p>
          <a:p>
            <a:pPr algn="ctr"/>
            <a:r>
              <a:rPr lang="en-US" dirty="0" smtClean="0">
                <a:solidFill>
                  <a:srgbClr val="000000"/>
                </a:solidFill>
              </a:rPr>
              <a:t>of scent</a:t>
            </a:r>
            <a:endParaRPr lang="en-US" dirty="0">
              <a:solidFill>
                <a:srgbClr val="000000"/>
              </a:solidFill>
            </a:endParaRPr>
          </a:p>
        </p:txBody>
      </p:sp>
      <p:grpSp>
        <p:nvGrpSpPr>
          <p:cNvPr id="54" name="Group 53"/>
          <p:cNvGrpSpPr/>
          <p:nvPr/>
        </p:nvGrpSpPr>
        <p:grpSpPr>
          <a:xfrm>
            <a:off x="1968361" y="2145492"/>
            <a:ext cx="4047971" cy="1587442"/>
            <a:chOff x="3678356" y="2811768"/>
            <a:chExt cx="4047971" cy="1587442"/>
          </a:xfrm>
        </p:grpSpPr>
        <p:pic>
          <p:nvPicPr>
            <p:cNvPr id="73" name="Picture 72"/>
            <p:cNvPicPr>
              <a:picLocks noChangeAspect="1"/>
            </p:cNvPicPr>
            <p:nvPr/>
          </p:nvPicPr>
          <p:blipFill rotWithShape="1">
            <a:blip r:embed="rId5">
              <a:extLst>
                <a:ext uri="{28A0092B-C50C-407E-A947-70E740481C1C}">
                  <a14:useLocalDpi xmlns:a14="http://schemas.microsoft.com/office/drawing/2010/main" val="0"/>
                </a:ext>
              </a:extLst>
            </a:blip>
            <a:srcRect t="20573" b="25816"/>
            <a:stretch/>
          </p:blipFill>
          <p:spPr>
            <a:xfrm>
              <a:off x="3678356" y="2811768"/>
              <a:ext cx="3150910" cy="1559290"/>
            </a:xfrm>
            <a:prstGeom prst="rect">
              <a:avLst/>
            </a:prstGeom>
            <a:ln w="28575">
              <a:solidFill>
                <a:srgbClr val="000000"/>
              </a:solidFill>
            </a:ln>
          </p:spPr>
        </p:pic>
        <p:sp>
          <p:nvSpPr>
            <p:cNvPr id="75" name="TextBox 74"/>
            <p:cNvSpPr txBox="1"/>
            <p:nvPr/>
          </p:nvSpPr>
          <p:spPr>
            <a:xfrm>
              <a:off x="4548206" y="3814435"/>
              <a:ext cx="3178121" cy="584775"/>
            </a:xfrm>
            <a:prstGeom prst="rect">
              <a:avLst/>
            </a:prstGeom>
            <a:noFill/>
            <a:ln w="28575">
              <a:noFill/>
            </a:ln>
          </p:spPr>
          <p:txBody>
            <a:bodyPr wrap="square" rtlCol="0">
              <a:spAutoFit/>
            </a:bodyPr>
            <a:lstStyle/>
            <a:p>
              <a:pPr algn="ctr"/>
              <a:r>
                <a:rPr lang="en-US" sz="1600" dirty="0">
                  <a:solidFill>
                    <a:srgbClr val="000000"/>
                  </a:solidFill>
                </a:rPr>
                <a:t>H</a:t>
              </a:r>
              <a:r>
                <a:rPr lang="en-US" sz="1600" dirty="0" smtClean="0">
                  <a:solidFill>
                    <a:srgbClr val="000000"/>
                  </a:solidFill>
                </a:rPr>
                <a:t>uman </a:t>
              </a:r>
              <a:endParaRPr lang="en-US" sz="1600" dirty="0">
                <a:solidFill>
                  <a:srgbClr val="000000"/>
                </a:solidFill>
              </a:endParaRPr>
            </a:p>
            <a:p>
              <a:pPr algn="ctr"/>
              <a:r>
                <a:rPr lang="en-US" sz="1600" dirty="0" smtClean="0">
                  <a:solidFill>
                    <a:srgbClr val="000000"/>
                  </a:solidFill>
                </a:rPr>
                <a:t>nose-on-a-chip</a:t>
              </a:r>
              <a:endParaRPr lang="en-US" sz="1600" dirty="0">
                <a:solidFill>
                  <a:srgbClr val="000000"/>
                </a:solidFill>
              </a:endParaRPr>
            </a:p>
          </p:txBody>
        </p:sp>
      </p:grpSp>
      <p:grpSp>
        <p:nvGrpSpPr>
          <p:cNvPr id="78" name="Group 77"/>
          <p:cNvGrpSpPr/>
          <p:nvPr/>
        </p:nvGrpSpPr>
        <p:grpSpPr>
          <a:xfrm>
            <a:off x="128939" y="2181214"/>
            <a:ext cx="1206784" cy="1405563"/>
            <a:chOff x="1476234" y="1800236"/>
            <a:chExt cx="1206784" cy="1405563"/>
          </a:xfrm>
        </p:grpSpPr>
        <p:grpSp>
          <p:nvGrpSpPr>
            <p:cNvPr id="79" name="Group 233"/>
            <p:cNvGrpSpPr>
              <a:grpSpLocks noChangeAspect="1"/>
            </p:cNvGrpSpPr>
            <p:nvPr/>
          </p:nvGrpSpPr>
          <p:grpSpPr>
            <a:xfrm>
              <a:off x="1476234" y="1800236"/>
              <a:ext cx="1047901" cy="1036930"/>
              <a:chOff x="6474562" y="2232200"/>
              <a:chExt cx="1746503" cy="1728216"/>
            </a:xfrm>
          </p:grpSpPr>
          <p:pic>
            <p:nvPicPr>
              <p:cNvPr id="81" name="Picture 80" descr="mouse-308756_128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4562" y="2232200"/>
                <a:ext cx="1746503" cy="1728216"/>
              </a:xfrm>
              <a:prstGeom prst="rect">
                <a:avLst/>
              </a:prstGeom>
            </p:spPr>
          </p:pic>
          <p:sp>
            <p:nvSpPr>
              <p:cNvPr id="82" name="Oval 81"/>
              <p:cNvSpPr>
                <a:spLocks noChangeAspect="1"/>
              </p:cNvSpPr>
              <p:nvPr/>
            </p:nvSpPr>
            <p:spPr>
              <a:xfrm>
                <a:off x="7466744" y="3047585"/>
                <a:ext cx="254914" cy="254437"/>
              </a:xfrm>
              <a:prstGeom prst="ellipse">
                <a:avLst/>
              </a:prstGeom>
              <a:solidFill>
                <a:srgbClr val="52F378"/>
              </a:solidFill>
              <a:ln>
                <a:solidFill>
                  <a:srgbClr val="52F3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Explosion 1 79"/>
            <p:cNvSpPr/>
            <p:nvPr/>
          </p:nvSpPr>
          <p:spPr>
            <a:xfrm>
              <a:off x="1653760" y="2450496"/>
              <a:ext cx="1029258" cy="755303"/>
            </a:xfrm>
            <a:prstGeom prst="irregularSeal1">
              <a:avLst/>
            </a:prstGeom>
            <a:solidFill>
              <a:schemeClr val="accent2">
                <a:alpha val="18000"/>
              </a:schemeClr>
            </a:solid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lIns="57470" tIns="28735" rIns="57470" bIns="28735" spcCol="0" rtlCol="0" anchor="ctr"/>
            <a:lstStyle/>
            <a:p>
              <a:pPr algn="ctr"/>
              <a:endParaRPr lang="en-US">
                <a:solidFill>
                  <a:srgbClr val="000000"/>
                </a:solidFill>
              </a:endParaRPr>
            </a:p>
          </p:txBody>
        </p:sp>
      </p:grpSp>
      <p:sp>
        <p:nvSpPr>
          <p:cNvPr id="86" name="TextBox 85"/>
          <p:cNvSpPr txBox="1"/>
          <p:nvPr/>
        </p:nvSpPr>
        <p:spPr>
          <a:xfrm>
            <a:off x="7075855" y="4828507"/>
            <a:ext cx="1008687" cy="584775"/>
          </a:xfrm>
          <a:prstGeom prst="rect">
            <a:avLst/>
          </a:prstGeom>
          <a:noFill/>
          <a:ln w="28575">
            <a:noFill/>
          </a:ln>
        </p:spPr>
        <p:txBody>
          <a:bodyPr wrap="square" rtlCol="0">
            <a:spAutoFit/>
          </a:bodyPr>
          <a:lstStyle/>
          <a:p>
            <a:pPr algn="ctr"/>
            <a:r>
              <a:rPr lang="en-US" sz="1600" dirty="0" smtClean="0">
                <a:solidFill>
                  <a:srgbClr val="000000"/>
                </a:solidFill>
              </a:rPr>
              <a:t>SBIR</a:t>
            </a:r>
          </a:p>
          <a:p>
            <a:pPr algn="ctr"/>
            <a:r>
              <a:rPr lang="en-US" sz="1600" dirty="0" smtClean="0">
                <a:solidFill>
                  <a:srgbClr val="000000"/>
                </a:solidFill>
              </a:rPr>
              <a:t>Phase I</a:t>
            </a:r>
            <a:endParaRPr lang="en-US" sz="1600" dirty="0">
              <a:solidFill>
                <a:srgbClr val="000000"/>
              </a:solidFill>
            </a:endParaRPr>
          </a:p>
        </p:txBody>
      </p:sp>
      <p:grpSp>
        <p:nvGrpSpPr>
          <p:cNvPr id="12" name="Group 11"/>
          <p:cNvGrpSpPr/>
          <p:nvPr/>
        </p:nvGrpSpPr>
        <p:grpSpPr>
          <a:xfrm>
            <a:off x="124800" y="4005347"/>
            <a:ext cx="4509406" cy="2824161"/>
            <a:chOff x="128939" y="4126028"/>
            <a:chExt cx="4509406" cy="2824161"/>
          </a:xfrm>
        </p:grpSpPr>
        <p:grpSp>
          <p:nvGrpSpPr>
            <p:cNvPr id="60" name="Group 59"/>
            <p:cNvGrpSpPr/>
            <p:nvPr/>
          </p:nvGrpSpPr>
          <p:grpSpPr>
            <a:xfrm>
              <a:off x="128939" y="4131946"/>
              <a:ext cx="4465838" cy="2378460"/>
              <a:chOff x="128939" y="4131946"/>
              <a:chExt cx="4465838" cy="2378460"/>
            </a:xfrm>
          </p:grpSpPr>
          <p:pic>
            <p:nvPicPr>
              <p:cNvPr id="61" name="Picture 60" descr="consumer goods.jpg"/>
              <p:cNvPicPr>
                <a:picLocks noChangeAspect="1"/>
              </p:cNvPicPr>
              <p:nvPr/>
            </p:nvPicPr>
            <p:blipFill rotWithShape="1">
              <a:blip r:embed="rId7">
                <a:extLst>
                  <a:ext uri="{28A0092B-C50C-407E-A947-70E740481C1C}">
                    <a14:useLocalDpi xmlns:a14="http://schemas.microsoft.com/office/drawing/2010/main" val="0"/>
                  </a:ext>
                </a:extLst>
              </a:blip>
              <a:srcRect r="4008"/>
              <a:stretch/>
            </p:blipFill>
            <p:spPr>
              <a:xfrm>
                <a:off x="1377784" y="4818766"/>
                <a:ext cx="1786467" cy="1691640"/>
              </a:xfrm>
              <a:prstGeom prst="rect">
                <a:avLst/>
              </a:prstGeom>
            </p:spPr>
          </p:pic>
          <p:sp>
            <p:nvSpPr>
              <p:cNvPr id="62" name="Rectangle 61"/>
              <p:cNvSpPr/>
              <p:nvPr/>
            </p:nvSpPr>
            <p:spPr>
              <a:xfrm>
                <a:off x="128939" y="4131946"/>
                <a:ext cx="4465838" cy="523220"/>
              </a:xfrm>
              <a:prstGeom prst="rect">
                <a:avLst/>
              </a:prstGeom>
            </p:spPr>
            <p:txBody>
              <a:bodyPr wrap="none">
                <a:spAutoFit/>
              </a:bodyPr>
              <a:lstStyle/>
              <a:p>
                <a:r>
                  <a:rPr lang="en-US" sz="2800" dirty="0" smtClean="0">
                    <a:solidFill>
                      <a:srgbClr val="000000"/>
                    </a:solidFill>
                    <a:cs typeface="Arial"/>
                  </a:rPr>
                  <a:t>Every aspect of our daily lives</a:t>
                </a:r>
                <a:endParaRPr lang="en-US" sz="2800" dirty="0"/>
              </a:p>
            </p:txBody>
          </p:sp>
        </p:grpSp>
        <p:grpSp>
          <p:nvGrpSpPr>
            <p:cNvPr id="63" name="Group 62"/>
            <p:cNvGrpSpPr/>
            <p:nvPr/>
          </p:nvGrpSpPr>
          <p:grpSpPr>
            <a:xfrm>
              <a:off x="150214" y="4974906"/>
              <a:ext cx="4488131" cy="1975283"/>
              <a:chOff x="150214" y="4974906"/>
              <a:chExt cx="4488131" cy="1975283"/>
            </a:xfrm>
          </p:grpSpPr>
          <p:pic>
            <p:nvPicPr>
              <p:cNvPr id="64" name="Picture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8805" y="4974906"/>
                <a:ext cx="1096993" cy="1096993"/>
              </a:xfrm>
              <a:prstGeom prst="rect">
                <a:avLst/>
              </a:prstGeom>
            </p:spPr>
          </p:pic>
          <p:pic>
            <p:nvPicPr>
              <p:cNvPr id="65" name="Picture 6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0214" y="5107140"/>
                <a:ext cx="1373523" cy="597886"/>
              </a:xfrm>
              <a:prstGeom prst="rect">
                <a:avLst/>
              </a:prstGeom>
            </p:spPr>
          </p:pic>
          <p:pic>
            <p:nvPicPr>
              <p:cNvPr id="66" name="Picture 6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4262" y="5662190"/>
                <a:ext cx="1814083" cy="1287999"/>
              </a:xfrm>
              <a:prstGeom prst="rect">
                <a:avLst/>
              </a:prstGeom>
            </p:spPr>
          </p:pic>
          <p:pic>
            <p:nvPicPr>
              <p:cNvPr id="67" name="Picture 6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1672" y="6000031"/>
                <a:ext cx="1282440" cy="529144"/>
              </a:xfrm>
              <a:prstGeom prst="rect">
                <a:avLst/>
              </a:prstGeom>
            </p:spPr>
          </p:pic>
        </p:grpSp>
        <p:sp>
          <p:nvSpPr>
            <p:cNvPr id="41" name="Rounded Rectangle 40"/>
            <p:cNvSpPr/>
            <p:nvPr/>
          </p:nvSpPr>
          <p:spPr>
            <a:xfrm>
              <a:off x="141860" y="4126028"/>
              <a:ext cx="4392040" cy="2607319"/>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61750" y="4241137"/>
              <a:ext cx="4372150" cy="2308324"/>
            </a:xfrm>
            <a:prstGeom prst="rect">
              <a:avLst/>
            </a:prstGeom>
            <a:noFill/>
          </p:spPr>
          <p:txBody>
            <a:bodyPr wrap="square" rtlCol="0">
              <a:spAutoFit/>
            </a:bodyPr>
            <a:lstStyle/>
            <a:p>
              <a:pPr algn="ctr"/>
              <a:r>
                <a:rPr lang="en-US" b="1" dirty="0" smtClean="0">
                  <a:solidFill>
                    <a:srgbClr val="000000"/>
                  </a:solidFill>
                </a:rPr>
                <a:t>VALUE PROPOSITION</a:t>
              </a:r>
            </a:p>
            <a:p>
              <a:pPr algn="ctr"/>
              <a:endParaRPr lang="en-US" b="1" dirty="0">
                <a:solidFill>
                  <a:srgbClr val="000000"/>
                </a:solidFill>
              </a:endParaRPr>
            </a:p>
            <a:p>
              <a:pPr marL="285750" indent="-285750">
                <a:buFont typeface="Wingdings" charset="2"/>
                <a:buChar char="ü"/>
              </a:pPr>
              <a:r>
                <a:rPr lang="en-US" dirty="0" smtClean="0">
                  <a:solidFill>
                    <a:srgbClr val="000000"/>
                  </a:solidFill>
                </a:rPr>
                <a:t>To predict “smell” of odor mixtures</a:t>
              </a:r>
            </a:p>
            <a:p>
              <a:pPr marL="285750" indent="-285750">
                <a:buFont typeface="Wingdings" charset="2"/>
                <a:buChar char="ü"/>
              </a:pPr>
              <a:r>
                <a:rPr lang="en-US" dirty="0" smtClean="0">
                  <a:solidFill>
                    <a:srgbClr val="000000"/>
                  </a:solidFill>
                </a:rPr>
                <a:t>To engineer new fragrances in a rational and targeted way</a:t>
              </a:r>
            </a:p>
            <a:p>
              <a:pPr marL="285750" indent="-285750">
                <a:buFont typeface="Wingdings" charset="2"/>
                <a:buChar char="ü"/>
              </a:pPr>
              <a:endParaRPr lang="en-US" b="1" dirty="0">
                <a:solidFill>
                  <a:srgbClr val="000000"/>
                </a:solidFill>
              </a:endParaRPr>
            </a:p>
            <a:p>
              <a:pPr algn="ctr"/>
              <a:r>
                <a:rPr lang="en-US" b="1" dirty="0" smtClean="0">
                  <a:solidFill>
                    <a:srgbClr val="000000"/>
                  </a:solidFill>
                </a:rPr>
                <a:t>DECREASING R&amp;D pipeline </a:t>
              </a:r>
            </a:p>
            <a:p>
              <a:pPr algn="ctr"/>
              <a:r>
                <a:rPr lang="en-US" b="1" dirty="0" smtClean="0">
                  <a:solidFill>
                    <a:srgbClr val="000000"/>
                  </a:solidFill>
                </a:rPr>
                <a:t>with more than 80%</a:t>
              </a:r>
            </a:p>
          </p:txBody>
        </p:sp>
      </p:grpSp>
      <p:grpSp>
        <p:nvGrpSpPr>
          <p:cNvPr id="9" name="Group 8"/>
          <p:cNvGrpSpPr/>
          <p:nvPr/>
        </p:nvGrpSpPr>
        <p:grpSpPr>
          <a:xfrm>
            <a:off x="4540162" y="4491177"/>
            <a:ext cx="1476015" cy="1969193"/>
            <a:chOff x="4463104" y="4268462"/>
            <a:chExt cx="1476015" cy="1969193"/>
          </a:xfrm>
        </p:grpSpPr>
        <p:pic>
          <p:nvPicPr>
            <p:cNvPr id="83" name="Picture 8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66762" y="4268462"/>
              <a:ext cx="1306614" cy="1679933"/>
            </a:xfrm>
            <a:prstGeom prst="rect">
              <a:avLst/>
            </a:prstGeom>
          </p:spPr>
        </p:pic>
        <p:sp>
          <p:nvSpPr>
            <p:cNvPr id="4" name="Rectangle 3"/>
            <p:cNvSpPr/>
            <p:nvPr/>
          </p:nvSpPr>
          <p:spPr>
            <a:xfrm>
              <a:off x="4463104" y="5899101"/>
              <a:ext cx="1476015" cy="338554"/>
            </a:xfrm>
            <a:prstGeom prst="rect">
              <a:avLst/>
            </a:prstGeom>
          </p:spPr>
          <p:txBody>
            <a:bodyPr wrap="square">
              <a:spAutoFit/>
            </a:bodyPr>
            <a:lstStyle/>
            <a:p>
              <a:pPr algn="ctr"/>
              <a:r>
                <a:rPr lang="en-US" sz="1600" b="1" dirty="0" smtClean="0">
                  <a:solidFill>
                    <a:srgbClr val="000000"/>
                  </a:solidFill>
                </a:rPr>
                <a:t>RGB </a:t>
              </a:r>
              <a:r>
                <a:rPr lang="en-US" sz="1600" dirty="0" smtClean="0">
                  <a:solidFill>
                    <a:srgbClr val="000000"/>
                  </a:solidFill>
                </a:rPr>
                <a:t>for </a:t>
              </a:r>
              <a:r>
                <a:rPr lang="en-US" sz="1600" dirty="0">
                  <a:solidFill>
                    <a:srgbClr val="000000"/>
                  </a:solidFill>
                </a:rPr>
                <a:t>Vision</a:t>
              </a:r>
            </a:p>
          </p:txBody>
        </p:sp>
      </p:grpSp>
      <p:sp>
        <p:nvSpPr>
          <p:cNvPr id="89" name="Right Arrow 88"/>
          <p:cNvSpPr/>
          <p:nvPr/>
        </p:nvSpPr>
        <p:spPr>
          <a:xfrm>
            <a:off x="1290823" y="2702713"/>
            <a:ext cx="562088" cy="144314"/>
          </a:xfrm>
          <a:prstGeom prst="rightArrow">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ight Arrow 89"/>
          <p:cNvSpPr/>
          <p:nvPr/>
        </p:nvSpPr>
        <p:spPr>
          <a:xfrm>
            <a:off x="5233130" y="2736160"/>
            <a:ext cx="321563" cy="161837"/>
          </a:xfrm>
          <a:prstGeom prst="rightArrow">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53560" y="1316806"/>
            <a:ext cx="8236879" cy="523220"/>
            <a:chOff x="453560" y="1282431"/>
            <a:chExt cx="8236879" cy="523220"/>
          </a:xfrm>
        </p:grpSpPr>
        <p:sp>
          <p:nvSpPr>
            <p:cNvPr id="3" name="TextBox 2"/>
            <p:cNvSpPr txBox="1"/>
            <p:nvPr/>
          </p:nvSpPr>
          <p:spPr>
            <a:xfrm>
              <a:off x="453560" y="1282431"/>
              <a:ext cx="8236879" cy="523220"/>
            </a:xfrm>
            <a:prstGeom prst="rect">
              <a:avLst/>
            </a:prstGeom>
            <a:noFill/>
          </p:spPr>
          <p:txBody>
            <a:bodyPr wrap="square" rtlCol="0">
              <a:spAutoFit/>
            </a:bodyPr>
            <a:lstStyle/>
            <a:p>
              <a:pPr algn="ctr"/>
              <a:r>
                <a:rPr lang="en-US" sz="2800" dirty="0" smtClean="0">
                  <a:solidFill>
                    <a:srgbClr val="000000"/>
                  </a:solidFill>
                </a:rPr>
                <a:t>The                         Platform                               </a:t>
              </a:r>
              <a:endParaRPr lang="en-US" sz="2800" dirty="0">
                <a:solidFill>
                  <a:srgbClr val="000000"/>
                </a:solidFill>
              </a:endParaRPr>
            </a:p>
          </p:txBody>
        </p:sp>
        <p:pic>
          <p:nvPicPr>
            <p:cNvPr id="92" name="Picture 91" descr="mousesensor-logo-O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17806" y="1383186"/>
              <a:ext cx="1748003" cy="343243"/>
            </a:xfrm>
            <a:prstGeom prst="rect">
              <a:avLst/>
            </a:prstGeom>
            <a:noFill/>
          </p:spPr>
        </p:pic>
      </p:grpSp>
      <p:pic>
        <p:nvPicPr>
          <p:cNvPr id="6" name="Picture 5"/>
          <p:cNvPicPr>
            <a:picLocks noChangeAspect="1"/>
          </p:cNvPicPr>
          <p:nvPr/>
        </p:nvPicPr>
        <p:blipFill rotWithShape="1">
          <a:blip r:embed="rId14">
            <a:extLst>
              <a:ext uri="{28A0092B-C50C-407E-A947-70E740481C1C}">
                <a14:useLocalDpi xmlns:a14="http://schemas.microsoft.com/office/drawing/2010/main" val="0"/>
              </a:ext>
            </a:extLst>
          </a:blip>
          <a:srcRect b="25751"/>
          <a:stretch/>
        </p:blipFill>
        <p:spPr>
          <a:xfrm rot="20837329">
            <a:off x="2416817" y="2398603"/>
            <a:ext cx="1801979" cy="334486"/>
          </a:xfrm>
          <a:prstGeom prst="rect">
            <a:avLst/>
          </a:prstGeom>
        </p:spPr>
      </p:pic>
      <p:pic>
        <p:nvPicPr>
          <p:cNvPr id="93" name="Picture 92" descr="Superman_shield.svg.png"/>
          <p:cNvPicPr>
            <a:picLocks noChangeAspect="1"/>
          </p:cNvPicPr>
          <p:nvPr/>
        </p:nvPicPr>
        <p:blipFill>
          <a:blip r:embed="rId15"/>
          <a:stretch>
            <a:fillRect/>
          </a:stretch>
        </p:blipFill>
        <p:spPr>
          <a:xfrm>
            <a:off x="513692" y="2512781"/>
            <a:ext cx="585974" cy="362856"/>
          </a:xfrm>
          <a:prstGeom prst="rect">
            <a:avLst/>
          </a:prstGeom>
        </p:spPr>
      </p:pic>
      <p:sp>
        <p:nvSpPr>
          <p:cNvPr id="94" name="Rectangle 93"/>
          <p:cNvSpPr/>
          <p:nvPr/>
        </p:nvSpPr>
        <p:spPr>
          <a:xfrm>
            <a:off x="4540161" y="4183303"/>
            <a:ext cx="1476015" cy="338554"/>
          </a:xfrm>
          <a:prstGeom prst="rect">
            <a:avLst/>
          </a:prstGeom>
        </p:spPr>
        <p:txBody>
          <a:bodyPr wrap="square">
            <a:spAutoFit/>
          </a:bodyPr>
          <a:lstStyle/>
          <a:p>
            <a:pPr algn="ctr"/>
            <a:r>
              <a:rPr lang="en-US" sz="1600" dirty="0" smtClean="0">
                <a:solidFill>
                  <a:srgbClr val="000000"/>
                </a:solidFill>
              </a:rPr>
              <a:t>Compare to </a:t>
            </a:r>
            <a:endParaRPr lang="en-US" sz="1600" dirty="0">
              <a:solidFill>
                <a:srgbClr val="000000"/>
              </a:solidFill>
            </a:endParaRPr>
          </a:p>
        </p:txBody>
      </p:sp>
    </p:spTree>
    <p:extLst>
      <p:ext uri="{BB962C8B-B14F-4D97-AF65-F5344CB8AC3E}">
        <p14:creationId xmlns:p14="http://schemas.microsoft.com/office/powerpoint/2010/main" val="74294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88901" y="1422369"/>
            <a:ext cx="3672095" cy="1311128"/>
          </a:xfrm>
          <a:prstGeom prst="rect">
            <a:avLst/>
          </a:prstGeom>
          <a:noFill/>
          <a:ln>
            <a:noFill/>
          </a:ln>
        </p:spPr>
        <p:txBody>
          <a:bodyPr wrap="square" rtlCol="0">
            <a:spAutoFit/>
          </a:bodyPr>
          <a:lstStyle/>
          <a:p>
            <a:pPr>
              <a:lnSpc>
                <a:spcPct val="110000"/>
              </a:lnSpc>
            </a:pPr>
            <a:r>
              <a:rPr lang="en-US" b="1" dirty="0" smtClean="0">
                <a:solidFill>
                  <a:srgbClr val="000000"/>
                </a:solidFill>
              </a:rPr>
              <a:t>Charlotte D’Hulst, PhD</a:t>
            </a:r>
          </a:p>
          <a:p>
            <a:pPr>
              <a:lnSpc>
                <a:spcPct val="110000"/>
              </a:lnSpc>
            </a:pPr>
            <a:r>
              <a:rPr lang="en-US" dirty="0" smtClean="0">
                <a:solidFill>
                  <a:srgbClr val="000000"/>
                </a:solidFill>
              </a:rPr>
              <a:t>Co-Founder::CEO</a:t>
            </a:r>
          </a:p>
          <a:p>
            <a:pPr>
              <a:lnSpc>
                <a:spcPct val="110000"/>
              </a:lnSpc>
            </a:pPr>
            <a:r>
              <a:rPr lang="en-US" dirty="0" smtClean="0">
                <a:solidFill>
                  <a:srgbClr val="000000"/>
                </a:solidFill>
              </a:rPr>
              <a:t>Biomedical Engineer, CUNY</a:t>
            </a:r>
          </a:p>
          <a:p>
            <a:pPr>
              <a:lnSpc>
                <a:spcPct val="110000"/>
              </a:lnSpc>
            </a:pPr>
            <a:r>
              <a:rPr lang="en-US" dirty="0" smtClean="0">
                <a:solidFill>
                  <a:srgbClr val="000000"/>
                </a:solidFill>
              </a:rPr>
              <a:t>Co-developer of the Platform</a:t>
            </a:r>
          </a:p>
        </p:txBody>
      </p:sp>
      <p:sp>
        <p:nvSpPr>
          <p:cNvPr id="2" name="Title 1"/>
          <p:cNvSpPr>
            <a:spLocks noGrp="1"/>
          </p:cNvSpPr>
          <p:nvPr>
            <p:ph type="title"/>
          </p:nvPr>
        </p:nvSpPr>
        <p:spPr/>
        <p:txBody>
          <a:bodyPr>
            <a:normAutofit fontScale="90000"/>
          </a:bodyPr>
          <a:lstStyle/>
          <a:p>
            <a:r>
              <a:rPr lang="en-US" dirty="0" smtClean="0"/>
              <a:t>Super Sniffer </a:t>
            </a:r>
            <a:r>
              <a:rPr lang="en-US" dirty="0"/>
              <a:t>T</a:t>
            </a:r>
            <a:r>
              <a:rPr lang="en-US" dirty="0" smtClean="0"/>
              <a:t>eam</a:t>
            </a:r>
            <a:endParaRPr lang="en-US" dirty="0"/>
          </a:p>
        </p:txBody>
      </p:sp>
      <p:sp>
        <p:nvSpPr>
          <p:cNvPr id="19" name="TextBox 18"/>
          <p:cNvSpPr txBox="1"/>
          <p:nvPr/>
        </p:nvSpPr>
        <p:spPr>
          <a:xfrm>
            <a:off x="1888901" y="2862800"/>
            <a:ext cx="4063967" cy="1283428"/>
          </a:xfrm>
          <a:prstGeom prst="rect">
            <a:avLst/>
          </a:prstGeom>
          <a:noFill/>
          <a:ln>
            <a:noFill/>
          </a:ln>
        </p:spPr>
        <p:txBody>
          <a:bodyPr wrap="square" rtlCol="0">
            <a:spAutoFit/>
          </a:bodyPr>
          <a:lstStyle/>
          <a:p>
            <a:pPr>
              <a:lnSpc>
                <a:spcPct val="110000"/>
              </a:lnSpc>
            </a:pPr>
            <a:r>
              <a:rPr lang="en-US" b="1" dirty="0" smtClean="0">
                <a:solidFill>
                  <a:srgbClr val="000000"/>
                </a:solidFill>
              </a:rPr>
              <a:t>Paul Feinstein, PhD</a:t>
            </a:r>
          </a:p>
          <a:p>
            <a:pPr>
              <a:lnSpc>
                <a:spcPct val="110000"/>
              </a:lnSpc>
            </a:pPr>
            <a:r>
              <a:rPr lang="en-US" dirty="0" smtClean="0">
                <a:solidFill>
                  <a:srgbClr val="000000"/>
                </a:solidFill>
              </a:rPr>
              <a:t>Co-</a:t>
            </a:r>
            <a:r>
              <a:rPr lang="en-US" dirty="0" err="1" smtClean="0">
                <a:solidFill>
                  <a:srgbClr val="000000"/>
                </a:solidFill>
              </a:rPr>
              <a:t>Founder::CSO</a:t>
            </a:r>
            <a:endParaRPr lang="en-US" dirty="0" smtClean="0">
              <a:solidFill>
                <a:srgbClr val="000000"/>
              </a:solidFill>
            </a:endParaRPr>
          </a:p>
          <a:p>
            <a:pPr>
              <a:lnSpc>
                <a:spcPct val="110000"/>
              </a:lnSpc>
            </a:pPr>
            <a:r>
              <a:rPr lang="en-US" dirty="0" smtClean="0">
                <a:solidFill>
                  <a:srgbClr val="000000"/>
                </a:solidFill>
              </a:rPr>
              <a:t>Associate </a:t>
            </a:r>
            <a:r>
              <a:rPr lang="en-US" dirty="0">
                <a:solidFill>
                  <a:srgbClr val="000000"/>
                </a:solidFill>
              </a:rPr>
              <a:t>Professor, </a:t>
            </a:r>
            <a:r>
              <a:rPr lang="en-US" dirty="0" smtClean="0">
                <a:solidFill>
                  <a:srgbClr val="000000"/>
                </a:solidFill>
              </a:rPr>
              <a:t>CUNY</a:t>
            </a:r>
          </a:p>
          <a:p>
            <a:r>
              <a:rPr lang="en-US" dirty="0" smtClean="0">
                <a:solidFill>
                  <a:srgbClr val="000000"/>
                </a:solidFill>
              </a:rPr>
              <a:t>&gt;25 years experience in olfaction </a:t>
            </a:r>
          </a:p>
        </p:txBody>
      </p:sp>
      <p:grpSp>
        <p:nvGrpSpPr>
          <p:cNvPr id="22" name="Group 21"/>
          <p:cNvGrpSpPr>
            <a:grpSpLocks noChangeAspect="1"/>
          </p:cNvGrpSpPr>
          <p:nvPr/>
        </p:nvGrpSpPr>
        <p:grpSpPr>
          <a:xfrm>
            <a:off x="7262753" y="158249"/>
            <a:ext cx="1424047" cy="1173492"/>
            <a:chOff x="7925807" y="4868405"/>
            <a:chExt cx="998672" cy="822960"/>
          </a:xfrm>
        </p:grpSpPr>
        <p:pic>
          <p:nvPicPr>
            <p:cNvPr id="23" name="Picture 22" descr="mouse-308756_12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5807" y="4868405"/>
              <a:ext cx="998672" cy="822960"/>
            </a:xfrm>
            <a:prstGeom prst="rect">
              <a:avLst/>
            </a:prstGeom>
          </p:spPr>
        </p:pic>
        <p:pic>
          <p:nvPicPr>
            <p:cNvPr id="24" name="Picture 23" descr="Superman_shield.svg.png"/>
            <p:cNvPicPr>
              <a:picLocks noChangeAspect="1"/>
            </p:cNvPicPr>
            <p:nvPr/>
          </p:nvPicPr>
          <p:blipFill>
            <a:blip r:embed="rId4"/>
            <a:stretch>
              <a:fillRect/>
            </a:stretch>
          </p:blipFill>
          <p:spPr>
            <a:xfrm>
              <a:off x="8340745" y="5045745"/>
              <a:ext cx="450762" cy="279128"/>
            </a:xfrm>
            <a:prstGeom prst="rect">
              <a:avLst/>
            </a:prstGeom>
          </p:spPr>
        </p:pic>
      </p:grpSp>
      <p:pic>
        <p:nvPicPr>
          <p:cNvPr id="17" name="Picture 16" descr="headshot Charlotte.png"/>
          <p:cNvPicPr>
            <a:picLocks noChangeAspect="1"/>
          </p:cNvPicPr>
          <p:nvPr/>
        </p:nvPicPr>
        <p:blipFill>
          <a:blip r:embed="rId5"/>
          <a:srcRect l="6872" t="4711" r="8480" b="5042"/>
          <a:stretch>
            <a:fillRect/>
          </a:stretch>
        </p:blipFill>
        <p:spPr>
          <a:xfrm>
            <a:off x="468474" y="1458363"/>
            <a:ext cx="1334767" cy="1300372"/>
          </a:xfrm>
          <a:prstGeom prst="rect">
            <a:avLst/>
          </a:prstGeom>
        </p:spPr>
      </p:pic>
      <p:pic>
        <p:nvPicPr>
          <p:cNvPr id="15" name="Picture 14" descr="headshot Paul.png"/>
          <p:cNvPicPr>
            <a:picLocks noChangeAspect="1"/>
          </p:cNvPicPr>
          <p:nvPr/>
        </p:nvPicPr>
        <p:blipFill>
          <a:blip r:embed="rId6">
            <a:alphaModFix/>
          </a:blip>
          <a:srcRect l="9350" t="7188" r="11462" b="5847"/>
          <a:stretch>
            <a:fillRect/>
          </a:stretch>
        </p:blipFill>
        <p:spPr>
          <a:xfrm>
            <a:off x="478321" y="2794740"/>
            <a:ext cx="1343164" cy="1308552"/>
          </a:xfrm>
          <a:prstGeom prst="rect">
            <a:avLst/>
          </a:prstGeom>
        </p:spPr>
      </p:pic>
      <p:sp>
        <p:nvSpPr>
          <p:cNvPr id="9" name="Rectangle 8"/>
          <p:cNvSpPr/>
          <p:nvPr/>
        </p:nvSpPr>
        <p:spPr>
          <a:xfrm>
            <a:off x="241847" y="5542864"/>
            <a:ext cx="8365750" cy="1149637"/>
          </a:xfrm>
          <a:prstGeom prst="rect">
            <a:avLst/>
          </a:prstGeom>
          <a:no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468474" y="4139297"/>
            <a:ext cx="5484394" cy="2653109"/>
            <a:chOff x="468474" y="4139297"/>
            <a:chExt cx="5484394" cy="2653109"/>
          </a:xfrm>
        </p:grpSpPr>
        <p:pic>
          <p:nvPicPr>
            <p:cNvPr id="25" name="Picture 24" descr="headshot Paul.png"/>
            <p:cNvPicPr>
              <a:picLocks noChangeAspect="1"/>
            </p:cNvPicPr>
            <p:nvPr/>
          </p:nvPicPr>
          <p:blipFill>
            <a:blip r:embed="rId6">
              <a:alphaModFix/>
            </a:blip>
            <a:srcRect l="9350" t="7188" r="11462" b="5847"/>
            <a:stretch>
              <a:fillRect/>
            </a:stretch>
          </p:blipFill>
          <p:spPr>
            <a:xfrm>
              <a:off x="478321" y="4139297"/>
              <a:ext cx="1343164" cy="1308552"/>
            </a:xfrm>
            <a:prstGeom prst="rect">
              <a:avLst/>
            </a:prstGeom>
          </p:spPr>
        </p:pic>
        <p:pic>
          <p:nvPicPr>
            <p:cNvPr id="26" name="Picture 25" descr="headshot Paul.png"/>
            <p:cNvPicPr>
              <a:picLocks noChangeAspect="1"/>
            </p:cNvPicPr>
            <p:nvPr/>
          </p:nvPicPr>
          <p:blipFill>
            <a:blip r:embed="rId6">
              <a:alphaModFix/>
            </a:blip>
            <a:srcRect l="9350" t="7188" r="11462" b="5847"/>
            <a:stretch>
              <a:fillRect/>
            </a:stretch>
          </p:blipFill>
          <p:spPr>
            <a:xfrm>
              <a:off x="468474" y="5483854"/>
              <a:ext cx="1343164" cy="1308552"/>
            </a:xfrm>
            <a:prstGeom prst="rect">
              <a:avLst/>
            </a:prstGeom>
          </p:spPr>
        </p:pic>
        <p:grpSp>
          <p:nvGrpSpPr>
            <p:cNvPr id="36" name="Group 35"/>
            <p:cNvGrpSpPr/>
            <p:nvPr/>
          </p:nvGrpSpPr>
          <p:grpSpPr>
            <a:xfrm>
              <a:off x="521051" y="4181032"/>
              <a:ext cx="1234440" cy="1234440"/>
              <a:chOff x="521051" y="4181032"/>
              <a:chExt cx="1234440" cy="1234440"/>
            </a:xfrm>
          </p:grpSpPr>
          <p:sp>
            <p:nvSpPr>
              <p:cNvPr id="28" name="Oval 27"/>
              <p:cNvSpPr/>
              <p:nvPr/>
            </p:nvSpPr>
            <p:spPr>
              <a:xfrm>
                <a:off x="521051" y="4181032"/>
                <a:ext cx="1234440" cy="123444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62971" y="4571312"/>
                <a:ext cx="1145771" cy="461665"/>
              </a:xfrm>
              <a:prstGeom prst="rect">
                <a:avLst/>
              </a:prstGeom>
              <a:noFill/>
            </p:spPr>
            <p:txBody>
              <a:bodyPr wrap="square" rtlCol="0">
                <a:spAutoFit/>
              </a:bodyPr>
              <a:lstStyle/>
              <a:p>
                <a:r>
                  <a:rPr lang="en-US" sz="2400" dirty="0" smtClean="0">
                    <a:solidFill>
                      <a:srgbClr val="000000"/>
                    </a:solidFill>
                  </a:rPr>
                  <a:t>HIRING</a:t>
                </a:r>
                <a:endParaRPr lang="en-US" sz="2400" dirty="0">
                  <a:solidFill>
                    <a:srgbClr val="000000"/>
                  </a:solidFill>
                </a:endParaRPr>
              </a:p>
            </p:txBody>
          </p:sp>
        </p:grpSp>
        <p:grpSp>
          <p:nvGrpSpPr>
            <p:cNvPr id="35" name="Group 34"/>
            <p:cNvGrpSpPr/>
            <p:nvPr/>
          </p:nvGrpSpPr>
          <p:grpSpPr>
            <a:xfrm>
              <a:off x="521051" y="5528381"/>
              <a:ext cx="1234440" cy="1234440"/>
              <a:chOff x="518637" y="5518391"/>
              <a:chExt cx="1234440" cy="1234440"/>
            </a:xfrm>
          </p:grpSpPr>
          <p:sp>
            <p:nvSpPr>
              <p:cNvPr id="29" name="Oval 28"/>
              <p:cNvSpPr/>
              <p:nvPr/>
            </p:nvSpPr>
            <p:spPr>
              <a:xfrm>
                <a:off x="518637" y="5518391"/>
                <a:ext cx="1234440" cy="123444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07306" y="5907297"/>
                <a:ext cx="1145771" cy="461665"/>
              </a:xfrm>
              <a:prstGeom prst="rect">
                <a:avLst/>
              </a:prstGeom>
              <a:noFill/>
            </p:spPr>
            <p:txBody>
              <a:bodyPr wrap="square" rtlCol="0">
                <a:spAutoFit/>
              </a:bodyPr>
              <a:lstStyle/>
              <a:p>
                <a:r>
                  <a:rPr lang="en-US" sz="2400" dirty="0" smtClean="0">
                    <a:solidFill>
                      <a:srgbClr val="000000"/>
                    </a:solidFill>
                  </a:rPr>
                  <a:t>HIRING</a:t>
                </a:r>
                <a:endParaRPr lang="en-US" sz="2400" dirty="0">
                  <a:solidFill>
                    <a:srgbClr val="000000"/>
                  </a:solidFill>
                </a:endParaRPr>
              </a:p>
            </p:txBody>
          </p:sp>
        </p:grpSp>
        <p:sp>
          <p:nvSpPr>
            <p:cNvPr id="33" name="TextBox 32"/>
            <p:cNvSpPr txBox="1"/>
            <p:nvPr/>
          </p:nvSpPr>
          <p:spPr>
            <a:xfrm>
              <a:off x="1888901" y="4275531"/>
              <a:ext cx="4063967" cy="1006429"/>
            </a:xfrm>
            <a:prstGeom prst="rect">
              <a:avLst/>
            </a:prstGeom>
            <a:noFill/>
            <a:ln>
              <a:noFill/>
            </a:ln>
          </p:spPr>
          <p:txBody>
            <a:bodyPr wrap="square" rtlCol="0">
              <a:spAutoFit/>
            </a:bodyPr>
            <a:lstStyle/>
            <a:p>
              <a:pPr>
                <a:lnSpc>
                  <a:spcPct val="110000"/>
                </a:lnSpc>
              </a:pPr>
              <a:r>
                <a:rPr lang="en-US" b="1" dirty="0" smtClean="0">
                  <a:solidFill>
                    <a:srgbClr val="000000"/>
                  </a:solidFill>
                </a:rPr>
                <a:t>Scientist, PhD</a:t>
              </a:r>
            </a:p>
            <a:p>
              <a:pPr>
                <a:lnSpc>
                  <a:spcPct val="110000"/>
                </a:lnSpc>
              </a:pPr>
              <a:r>
                <a:rPr lang="en-US" dirty="0" smtClean="0">
                  <a:solidFill>
                    <a:srgbClr val="000000"/>
                  </a:solidFill>
                </a:rPr>
                <a:t>Molecular Biology</a:t>
              </a:r>
            </a:p>
            <a:p>
              <a:pPr>
                <a:lnSpc>
                  <a:spcPct val="110000"/>
                </a:lnSpc>
              </a:pPr>
              <a:r>
                <a:rPr lang="en-US" dirty="0" smtClean="0">
                  <a:solidFill>
                    <a:srgbClr val="000000"/>
                  </a:solidFill>
                </a:rPr>
                <a:t>Full Time</a:t>
              </a:r>
            </a:p>
          </p:txBody>
        </p:sp>
        <p:sp>
          <p:nvSpPr>
            <p:cNvPr id="34" name="TextBox 33"/>
            <p:cNvSpPr txBox="1"/>
            <p:nvPr/>
          </p:nvSpPr>
          <p:spPr>
            <a:xfrm>
              <a:off x="1900308" y="5797840"/>
              <a:ext cx="2392724" cy="701731"/>
            </a:xfrm>
            <a:prstGeom prst="rect">
              <a:avLst/>
            </a:prstGeom>
            <a:noFill/>
            <a:ln>
              <a:noFill/>
            </a:ln>
          </p:spPr>
          <p:txBody>
            <a:bodyPr wrap="square" rtlCol="0">
              <a:spAutoFit/>
            </a:bodyPr>
            <a:lstStyle/>
            <a:p>
              <a:pPr>
                <a:lnSpc>
                  <a:spcPct val="110000"/>
                </a:lnSpc>
              </a:pPr>
              <a:r>
                <a:rPr lang="en-US" b="1" dirty="0" smtClean="0">
                  <a:solidFill>
                    <a:srgbClr val="000000"/>
                  </a:solidFill>
                </a:rPr>
                <a:t>Business Development</a:t>
              </a:r>
            </a:p>
            <a:p>
              <a:pPr>
                <a:lnSpc>
                  <a:spcPct val="110000"/>
                </a:lnSpc>
              </a:pPr>
              <a:r>
                <a:rPr lang="en-US" dirty="0" smtClean="0">
                  <a:solidFill>
                    <a:srgbClr val="000000"/>
                  </a:solidFill>
                </a:rPr>
                <a:t>Consultant</a:t>
              </a:r>
            </a:p>
          </p:txBody>
        </p:sp>
      </p:grpSp>
      <p:grpSp>
        <p:nvGrpSpPr>
          <p:cNvPr id="13" name="Group 12"/>
          <p:cNvGrpSpPr/>
          <p:nvPr/>
        </p:nvGrpSpPr>
        <p:grpSpPr>
          <a:xfrm>
            <a:off x="4572000" y="1624475"/>
            <a:ext cx="4285568" cy="1652291"/>
            <a:chOff x="4512812" y="2733027"/>
            <a:chExt cx="4285568" cy="1652291"/>
          </a:xfrm>
        </p:grpSpPr>
        <p:pic>
          <p:nvPicPr>
            <p:cNvPr id="10" name="Picture 9"/>
            <p:cNvPicPr>
              <a:picLocks noChangeAspect="1"/>
            </p:cNvPicPr>
            <p:nvPr/>
          </p:nvPicPr>
          <p:blipFill>
            <a:blip r:embed="rId7">
              <a:extLst>
                <a:ext uri="{28A0092B-C50C-407E-A947-70E740481C1C}">
                  <a14:useLocalDpi xmlns:a14="http://schemas.microsoft.com/office/drawing/2010/main" val="0"/>
                </a:ext>
              </a:extLst>
            </a:blip>
            <a:srcRect t="5008"/>
            <a:stretch>
              <a:fillRect/>
            </a:stretch>
          </p:blipFill>
          <p:spPr>
            <a:xfrm>
              <a:off x="6753615" y="3236118"/>
              <a:ext cx="1708853" cy="1070138"/>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7333" y="3060964"/>
              <a:ext cx="1324354" cy="132435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3172" y="2794103"/>
              <a:ext cx="1505208" cy="483817"/>
            </a:xfrm>
            <a:prstGeom prst="rect">
              <a:avLst/>
            </a:prstGeom>
          </p:spPr>
        </p:pic>
        <p:pic>
          <p:nvPicPr>
            <p:cNvPr id="12" name="Picture 11" descr="logo elab.png"/>
            <p:cNvPicPr>
              <a:picLocks noChangeAspect="1"/>
            </p:cNvPicPr>
            <p:nvPr/>
          </p:nvPicPr>
          <p:blipFill rotWithShape="1">
            <a:blip r:embed="rId10">
              <a:extLst>
                <a:ext uri="{28A0092B-C50C-407E-A947-70E740481C1C}">
                  <a14:useLocalDpi xmlns:a14="http://schemas.microsoft.com/office/drawing/2010/main" val="0"/>
                </a:ext>
              </a:extLst>
            </a:blip>
            <a:srcRect r="-6959"/>
            <a:stretch/>
          </p:blipFill>
          <p:spPr>
            <a:xfrm>
              <a:off x="4512812" y="2733027"/>
              <a:ext cx="2897115" cy="732064"/>
            </a:xfrm>
            <a:prstGeom prst="rect">
              <a:avLst/>
            </a:prstGeom>
          </p:spPr>
        </p:pic>
      </p:grpSp>
      <p:grpSp>
        <p:nvGrpSpPr>
          <p:cNvPr id="6" name="Group 5"/>
          <p:cNvGrpSpPr>
            <a:grpSpLocks noChangeAspect="1"/>
          </p:cNvGrpSpPr>
          <p:nvPr/>
        </p:nvGrpSpPr>
        <p:grpSpPr>
          <a:xfrm>
            <a:off x="5457709" y="4716338"/>
            <a:ext cx="2981033" cy="1136269"/>
            <a:chOff x="6934816" y="3548358"/>
            <a:chExt cx="2129309" cy="811621"/>
          </a:xfrm>
        </p:grpSpPr>
        <p:pic>
          <p:nvPicPr>
            <p:cNvPr id="43" name="Picture 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34816" y="3580342"/>
              <a:ext cx="490447" cy="490447"/>
            </a:xfrm>
            <a:prstGeom prst="rect">
              <a:avLst/>
            </a:prstGeom>
          </p:spPr>
        </p:pic>
        <p:grpSp>
          <p:nvGrpSpPr>
            <p:cNvPr id="5" name="Group 4"/>
            <p:cNvGrpSpPr/>
            <p:nvPr/>
          </p:nvGrpSpPr>
          <p:grpSpPr>
            <a:xfrm>
              <a:off x="7209681" y="3548358"/>
              <a:ext cx="1854444" cy="811621"/>
              <a:chOff x="6222756" y="3216026"/>
              <a:chExt cx="1854444" cy="811621"/>
            </a:xfrm>
          </p:grpSpPr>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22756" y="3792635"/>
                <a:ext cx="1797154" cy="235012"/>
              </a:xfrm>
              <a:prstGeom prst="rect">
                <a:avLst/>
              </a:prstGeom>
            </p:spPr>
          </p:pic>
          <p:pic>
            <p:nvPicPr>
              <p:cNvPr id="41" name="Picture 4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21333" y="3231262"/>
                <a:ext cx="955867" cy="489983"/>
              </a:xfrm>
              <a:prstGeom prst="rect">
                <a:avLst/>
              </a:prstGeom>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69630" y="3216026"/>
                <a:ext cx="539111" cy="539111"/>
              </a:xfrm>
              <a:prstGeom prst="rect">
                <a:avLst/>
              </a:prstGeom>
            </p:spPr>
          </p:pic>
        </p:grpSp>
      </p:grpSp>
      <p:grpSp>
        <p:nvGrpSpPr>
          <p:cNvPr id="8" name="Group 7"/>
          <p:cNvGrpSpPr/>
          <p:nvPr/>
        </p:nvGrpSpPr>
        <p:grpSpPr>
          <a:xfrm>
            <a:off x="634765" y="5471093"/>
            <a:ext cx="3869312" cy="1323439"/>
            <a:chOff x="609720" y="5486985"/>
            <a:chExt cx="3869312" cy="1323439"/>
          </a:xfrm>
        </p:grpSpPr>
        <p:sp>
          <p:nvSpPr>
            <p:cNvPr id="52" name="TextBox 51"/>
            <p:cNvSpPr txBox="1"/>
            <p:nvPr/>
          </p:nvSpPr>
          <p:spPr>
            <a:xfrm>
              <a:off x="1841746" y="5486985"/>
              <a:ext cx="2637286" cy="1323439"/>
            </a:xfrm>
            <a:prstGeom prst="rect">
              <a:avLst/>
            </a:prstGeom>
            <a:solidFill>
              <a:schemeClr val="accent2">
                <a:lumMod val="20000"/>
                <a:lumOff val="80000"/>
              </a:schemeClr>
            </a:solidFill>
          </p:spPr>
          <p:txBody>
            <a:bodyPr wrap="square" rtlCol="0">
              <a:spAutoFit/>
            </a:bodyPr>
            <a:lstStyle/>
            <a:p>
              <a:pPr algn="ctr"/>
              <a:r>
                <a:rPr lang="en-US" sz="1600" dirty="0" smtClean="0">
                  <a:solidFill>
                    <a:srgbClr val="000000"/>
                  </a:solidFill>
                </a:rPr>
                <a:t>Fundraising</a:t>
              </a:r>
            </a:p>
            <a:p>
              <a:pPr algn="ctr"/>
              <a:r>
                <a:rPr lang="en-US" sz="1600" dirty="0">
                  <a:solidFill>
                    <a:srgbClr val="000000"/>
                  </a:solidFill>
                </a:rPr>
                <a:t>C</a:t>
              </a:r>
              <a:r>
                <a:rPr lang="en-US" sz="1600" dirty="0" smtClean="0">
                  <a:solidFill>
                    <a:srgbClr val="000000"/>
                  </a:solidFill>
                </a:rPr>
                <a:t>ompetitive analysis</a:t>
              </a:r>
            </a:p>
            <a:p>
              <a:pPr algn="ctr"/>
              <a:r>
                <a:rPr lang="en-US" sz="1600" dirty="0" smtClean="0">
                  <a:solidFill>
                    <a:srgbClr val="000000"/>
                  </a:solidFill>
                </a:rPr>
                <a:t>Partnerships</a:t>
              </a:r>
            </a:p>
            <a:p>
              <a:pPr algn="ctr"/>
              <a:r>
                <a:rPr lang="en-US" sz="1600" dirty="0" smtClean="0">
                  <a:solidFill>
                    <a:srgbClr val="000000"/>
                  </a:solidFill>
                </a:rPr>
                <a:t>Market Research </a:t>
              </a:r>
              <a:r>
                <a:rPr lang="en-US" sz="1600" dirty="0" smtClean="0">
                  <a:solidFill>
                    <a:srgbClr val="000000"/>
                  </a:solidFill>
                  <a:hlinkClick r:id="rId15"/>
                </a:rPr>
                <a:t>careers@mousensor.com</a:t>
              </a:r>
              <a:endParaRPr lang="en-US" sz="1600" dirty="0">
                <a:solidFill>
                  <a:srgbClr val="000000"/>
                </a:solidFill>
              </a:endParaRPr>
            </a:p>
          </p:txBody>
        </p:sp>
        <p:sp>
          <p:nvSpPr>
            <p:cNvPr id="45" name="TextBox 44"/>
            <p:cNvSpPr txBox="1"/>
            <p:nvPr/>
          </p:nvSpPr>
          <p:spPr>
            <a:xfrm>
              <a:off x="609720" y="5927085"/>
              <a:ext cx="1017602" cy="461665"/>
            </a:xfrm>
            <a:prstGeom prst="rect">
              <a:avLst/>
            </a:prstGeom>
            <a:solidFill>
              <a:schemeClr val="tx1"/>
            </a:solidFill>
          </p:spPr>
          <p:txBody>
            <a:bodyPr wrap="square" rtlCol="0">
              <a:spAutoFit/>
            </a:bodyPr>
            <a:lstStyle/>
            <a:p>
              <a:pPr algn="ctr"/>
              <a:r>
                <a:rPr lang="en-US" sz="2400" dirty="0" smtClean="0">
                  <a:solidFill>
                    <a:srgbClr val="000000"/>
                  </a:solidFill>
                </a:rPr>
                <a:t>BD</a:t>
              </a:r>
              <a:endParaRPr lang="en-US" sz="2400" dirty="0">
                <a:solidFill>
                  <a:srgbClr val="000000"/>
                </a:solidFill>
              </a:endParaRPr>
            </a:p>
          </p:txBody>
        </p:sp>
      </p:grpSp>
    </p:spTree>
    <p:extLst>
      <p:ext uri="{BB962C8B-B14F-4D97-AF65-F5344CB8AC3E}">
        <p14:creationId xmlns:p14="http://schemas.microsoft.com/office/powerpoint/2010/main" val="145741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599"/>
            <a:ext cx="8229600" cy="725585"/>
          </a:xfrm>
        </p:spPr>
        <p:txBody>
          <a:bodyPr>
            <a:normAutofit fontScale="90000"/>
          </a:bodyPr>
          <a:lstStyle/>
          <a:p>
            <a:r>
              <a:rPr lang="en-US" dirty="0" smtClean="0"/>
              <a:t>A Scalable Platform</a:t>
            </a:r>
            <a:endParaRPr lang="en-US" dirty="0"/>
          </a:p>
        </p:txBody>
      </p:sp>
      <p:graphicFrame>
        <p:nvGraphicFramePr>
          <p:cNvPr id="4" name="Diagram 3"/>
          <p:cNvGraphicFramePr/>
          <p:nvPr>
            <p:extLst>
              <p:ext uri="{D42A27DB-BD31-4B8C-83A1-F6EECF244321}">
                <p14:modId xmlns:p14="http://schemas.microsoft.com/office/powerpoint/2010/main" val="1323599863"/>
              </p:ext>
            </p:extLst>
          </p:nvPr>
        </p:nvGraphicFramePr>
        <p:xfrm>
          <a:off x="266700" y="1801901"/>
          <a:ext cx="8229600" cy="4529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6" name="Group 95"/>
          <p:cNvGrpSpPr>
            <a:grpSpLocks noChangeAspect="1"/>
          </p:cNvGrpSpPr>
          <p:nvPr/>
        </p:nvGrpSpPr>
        <p:grpSpPr>
          <a:xfrm>
            <a:off x="-4230243" y="1812284"/>
            <a:ext cx="2219271" cy="1828800"/>
            <a:chOff x="7925807" y="4868405"/>
            <a:chExt cx="998672" cy="822960"/>
          </a:xfrm>
        </p:grpSpPr>
        <p:pic>
          <p:nvPicPr>
            <p:cNvPr id="103" name="Picture 102" descr="mouse-308756_128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5807" y="4868405"/>
              <a:ext cx="998672" cy="822960"/>
            </a:xfrm>
            <a:prstGeom prst="rect">
              <a:avLst/>
            </a:prstGeom>
          </p:spPr>
        </p:pic>
        <p:pic>
          <p:nvPicPr>
            <p:cNvPr id="104" name="Picture 103" descr="Superman_shield.svg.png"/>
            <p:cNvPicPr>
              <a:picLocks noChangeAspect="1"/>
            </p:cNvPicPr>
            <p:nvPr/>
          </p:nvPicPr>
          <p:blipFill>
            <a:blip r:embed="rId9"/>
            <a:stretch>
              <a:fillRect/>
            </a:stretch>
          </p:blipFill>
          <p:spPr>
            <a:xfrm>
              <a:off x="8340745" y="5045745"/>
              <a:ext cx="450762" cy="279128"/>
            </a:xfrm>
            <a:prstGeom prst="rect">
              <a:avLst/>
            </a:prstGeom>
          </p:spPr>
        </p:pic>
      </p:grpSp>
      <p:pic>
        <p:nvPicPr>
          <p:cNvPr id="100" name="Picture 9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78202" y="2660378"/>
            <a:ext cx="1014984" cy="1014984"/>
          </a:xfrm>
          <a:prstGeom prst="rect">
            <a:avLst/>
          </a:prstGeom>
        </p:spPr>
      </p:pic>
      <p:pic>
        <p:nvPicPr>
          <p:cNvPr id="101" name="Picture 10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74008" y="1881433"/>
            <a:ext cx="1014984" cy="1014984"/>
          </a:xfrm>
          <a:prstGeom prst="rect">
            <a:avLst/>
          </a:prstGeom>
        </p:spPr>
      </p:pic>
      <p:pic>
        <p:nvPicPr>
          <p:cNvPr id="102" name="Picture 10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49069" y="2801505"/>
            <a:ext cx="817790" cy="817790"/>
          </a:xfrm>
          <a:prstGeom prst="rect">
            <a:avLst/>
          </a:prstGeom>
        </p:spPr>
      </p:pic>
      <p:pic>
        <p:nvPicPr>
          <p:cNvPr id="105" name="Picture 104" descr="V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81799" y="4621433"/>
            <a:ext cx="1113369" cy="1113369"/>
          </a:xfrm>
          <a:prstGeom prst="rect">
            <a:avLst/>
          </a:prstGeom>
        </p:spPr>
      </p:pic>
      <p:pic>
        <p:nvPicPr>
          <p:cNvPr id="110" name="Picture 109"/>
          <p:cNvPicPr>
            <a:picLocks noChangeAspect="1"/>
          </p:cNvPicPr>
          <p:nvPr/>
        </p:nvPicPr>
        <p:blipFill rotWithShape="1">
          <a:blip r:embed="rId14">
            <a:extLst>
              <a:ext uri="{28A0092B-C50C-407E-A947-70E740481C1C}">
                <a14:useLocalDpi xmlns:a14="http://schemas.microsoft.com/office/drawing/2010/main" val="0"/>
              </a:ext>
            </a:extLst>
          </a:blip>
          <a:srcRect t="20573" b="25816"/>
          <a:stretch/>
        </p:blipFill>
        <p:spPr>
          <a:xfrm>
            <a:off x="3205662" y="4652252"/>
            <a:ext cx="2329529" cy="1152813"/>
          </a:xfrm>
          <a:prstGeom prst="rect">
            <a:avLst/>
          </a:prstGeom>
          <a:ln>
            <a:solidFill>
              <a:srgbClr val="000000"/>
            </a:solidFill>
          </a:ln>
        </p:spPr>
      </p:pic>
      <p:grpSp>
        <p:nvGrpSpPr>
          <p:cNvPr id="5" name="Group 4"/>
          <p:cNvGrpSpPr>
            <a:grpSpLocks noChangeAspect="1"/>
          </p:cNvGrpSpPr>
          <p:nvPr/>
        </p:nvGrpSpPr>
        <p:grpSpPr>
          <a:xfrm>
            <a:off x="3547987" y="5358809"/>
            <a:ext cx="1298238" cy="1069819"/>
            <a:chOff x="2942041" y="4502370"/>
            <a:chExt cx="2219271" cy="1828800"/>
          </a:xfrm>
        </p:grpSpPr>
        <p:pic>
          <p:nvPicPr>
            <p:cNvPr id="107" name="Picture 106" descr="mouse-308756_128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2041" y="4502370"/>
              <a:ext cx="2219271" cy="1828800"/>
            </a:xfrm>
            <a:prstGeom prst="rect">
              <a:avLst/>
            </a:prstGeom>
          </p:spPr>
        </p:pic>
        <p:pic>
          <p:nvPicPr>
            <p:cNvPr id="108" name="Picture 107" descr="Superman_shield.svg.png"/>
            <p:cNvPicPr>
              <a:picLocks noChangeAspect="1"/>
            </p:cNvPicPr>
            <p:nvPr/>
          </p:nvPicPr>
          <p:blipFill>
            <a:blip r:embed="rId9"/>
            <a:stretch>
              <a:fillRect/>
            </a:stretch>
          </p:blipFill>
          <p:spPr>
            <a:xfrm>
              <a:off x="3864125" y="4896459"/>
              <a:ext cx="1001693" cy="620284"/>
            </a:xfrm>
            <a:prstGeom prst="rect">
              <a:avLst/>
            </a:prstGeom>
          </p:spPr>
        </p:pic>
      </p:grpSp>
      <p:pic>
        <p:nvPicPr>
          <p:cNvPr id="111" name="Picture 110" descr="mousesensor-logo-OR-800x150.png"/>
          <p:cNvPicPr>
            <a:picLocks noChangeAspect="1"/>
          </p:cNvPicPr>
          <p:nvPr/>
        </p:nvPicPr>
        <p:blipFill>
          <a:blip r:embed="rId15"/>
          <a:stretch>
            <a:fillRect/>
          </a:stretch>
        </p:blipFill>
        <p:spPr>
          <a:xfrm>
            <a:off x="3465396" y="4422280"/>
            <a:ext cx="1808353" cy="339066"/>
          </a:xfrm>
          <a:prstGeom prst="rect">
            <a:avLst/>
          </a:prstGeom>
        </p:spPr>
      </p:pic>
      <p:pic>
        <p:nvPicPr>
          <p:cNvPr id="112" name="Picture 111" descr="Perfum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4109" y="4647207"/>
            <a:ext cx="1061819" cy="1061819"/>
          </a:xfrm>
          <a:prstGeom prst="rect">
            <a:avLst/>
          </a:prstGeom>
        </p:spPr>
      </p:pic>
    </p:spTree>
    <p:extLst>
      <p:ext uri="{BB962C8B-B14F-4D97-AF65-F5344CB8AC3E}">
        <p14:creationId xmlns:p14="http://schemas.microsoft.com/office/powerpoint/2010/main" val="24860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975" y="468328"/>
            <a:ext cx="9144000" cy="4164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011" y="21798670"/>
            <a:ext cx="1000078" cy="1000078"/>
          </a:xfrm>
          <a:prstGeom prst="rect">
            <a:avLst/>
          </a:prstGeom>
        </p:spPr>
      </p:pic>
      <p:sp>
        <p:nvSpPr>
          <p:cNvPr id="51" name="Rectangle 50"/>
          <p:cNvSpPr/>
          <p:nvPr/>
        </p:nvSpPr>
        <p:spPr>
          <a:xfrm>
            <a:off x="-38100" y="6027003"/>
            <a:ext cx="9144000" cy="830997"/>
          </a:xfrm>
          <a:prstGeom prst="rect">
            <a:avLst/>
          </a:prstGeom>
          <a:solidFill>
            <a:schemeClr val="accent2"/>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800" b="1" dirty="0" smtClean="0">
                <a:solidFill>
                  <a:srgbClr val="000000"/>
                </a:solidFill>
              </a:rPr>
              <a:t>Charlotte D’Hulst, PhD</a:t>
            </a:r>
          </a:p>
          <a:p>
            <a:pPr algn="ctr"/>
            <a:r>
              <a:rPr lang="en-US" sz="2000" dirty="0" err="1" smtClean="0">
                <a:solidFill>
                  <a:srgbClr val="000000"/>
                </a:solidFill>
              </a:rPr>
              <a:t>charlotte@mousensor.com</a:t>
            </a:r>
            <a:endParaRPr lang="en-US" sz="2000" dirty="0" smtClean="0">
              <a:solidFill>
                <a:srgbClr val="000000"/>
              </a:solidFill>
            </a:endParaRPr>
          </a:p>
        </p:txBody>
      </p:sp>
      <p:sp>
        <p:nvSpPr>
          <p:cNvPr id="3" name="Rectangle 2"/>
          <p:cNvSpPr/>
          <p:nvPr/>
        </p:nvSpPr>
        <p:spPr>
          <a:xfrm>
            <a:off x="8366" y="0"/>
            <a:ext cx="9135633" cy="5362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32345" y="3673910"/>
            <a:ext cx="8229600" cy="1938992"/>
          </a:xfrm>
          <a:prstGeom prst="rect">
            <a:avLst/>
          </a:prstGeom>
          <a:noFill/>
        </p:spPr>
        <p:txBody>
          <a:bodyPr wrap="square" rtlCol="0">
            <a:spAutoFit/>
          </a:bodyPr>
          <a:lstStyle/>
          <a:p>
            <a:pPr algn="ctr"/>
            <a:r>
              <a:rPr lang="en-US" sz="2400" dirty="0" smtClean="0">
                <a:solidFill>
                  <a:srgbClr val="000000"/>
                </a:solidFill>
              </a:rPr>
              <a:t>"</a:t>
            </a:r>
            <a:r>
              <a:rPr lang="en-US" sz="2400" dirty="0">
                <a:solidFill>
                  <a:srgbClr val="000000"/>
                </a:solidFill>
              </a:rPr>
              <a:t>I should think we might fairly gauge the future of biological science, centuries ahead, by estimating the time it will take to reach a complete, comprehensive understanding of odor. It </a:t>
            </a:r>
            <a:r>
              <a:rPr lang="is-IS" sz="2400" dirty="0" smtClean="0">
                <a:solidFill>
                  <a:srgbClr val="000000"/>
                </a:solidFill>
              </a:rPr>
              <a:t>…. </a:t>
            </a:r>
            <a:r>
              <a:rPr lang="en-US" sz="2400" dirty="0" smtClean="0">
                <a:solidFill>
                  <a:srgbClr val="000000"/>
                </a:solidFill>
              </a:rPr>
              <a:t>contains</a:t>
            </a:r>
            <a:r>
              <a:rPr lang="en-US" sz="2400" dirty="0">
                <a:solidFill>
                  <a:srgbClr val="000000"/>
                </a:solidFill>
              </a:rPr>
              <a:t>, piece by piece, all the mysteries</a:t>
            </a:r>
            <a:r>
              <a:rPr lang="en-US" sz="2400" dirty="0" smtClean="0">
                <a:solidFill>
                  <a:srgbClr val="000000"/>
                </a:solidFill>
              </a:rPr>
              <a:t>.”</a:t>
            </a:r>
          </a:p>
          <a:p>
            <a:pPr algn="ctr"/>
            <a:r>
              <a:rPr lang="en-US" sz="2400" i="1" dirty="0" smtClean="0">
                <a:solidFill>
                  <a:srgbClr val="000000"/>
                </a:solidFill>
              </a:rPr>
              <a:t>Lewis Thomas - 1985 - A Long Life of Cells: Collected Assays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35" y="1200294"/>
            <a:ext cx="8927809" cy="2060541"/>
          </a:xfrm>
          <a:prstGeom prst="rect">
            <a:avLst/>
          </a:prstGeom>
        </p:spPr>
      </p:pic>
    </p:spTree>
    <p:extLst>
      <p:ext uri="{BB962C8B-B14F-4D97-AF65-F5344CB8AC3E}">
        <p14:creationId xmlns:p14="http://schemas.microsoft.com/office/powerpoint/2010/main" val="1391159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uSensor 3">
      <a:dk1>
        <a:srgbClr val="FFFFFF"/>
      </a:dk1>
      <a:lt1>
        <a:srgbClr val="FFFFFF"/>
      </a:lt1>
      <a:dk2>
        <a:srgbClr val="FFFFFF"/>
      </a:dk2>
      <a:lt2>
        <a:srgbClr val="FFFFFF"/>
      </a:lt2>
      <a:accent1>
        <a:srgbClr val="55FF7D"/>
      </a:accent1>
      <a:accent2>
        <a:srgbClr val="52F378"/>
      </a:accent2>
      <a:accent3>
        <a:srgbClr val="36A551"/>
      </a:accent3>
      <a:accent4>
        <a:srgbClr val="1D592B"/>
      </a:accent4>
      <a:accent5>
        <a:srgbClr val="22A281"/>
      </a:accent5>
      <a:accent6>
        <a:srgbClr val="B8D1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29291</TotalTime>
  <Words>612</Words>
  <Application>Microsoft Macintosh PowerPoint</Application>
  <PresentationFormat>On-screen Show (4:3)</PresentationFormat>
  <Paragraphs>96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Office Theme</vt:lpstr>
      <vt:lpstr>PowerPoint Presentation</vt:lpstr>
      <vt:lpstr>Problem</vt:lpstr>
      <vt:lpstr>Solution</vt:lpstr>
      <vt:lpstr>Super Sniffer Team</vt:lpstr>
      <vt:lpstr>A Scalable Platform</vt:lpstr>
      <vt:lpstr>PowerPoint Presentation</vt:lpstr>
    </vt:vector>
  </TitlesOfParts>
  <Company>Hunter College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Charlotte D'Hulst</dc:creator>
  <cp:lastModifiedBy>Colette Thompson</cp:lastModifiedBy>
  <cp:revision>944</cp:revision>
  <cp:lastPrinted>2017-05-12T16:13:04Z</cp:lastPrinted>
  <dcterms:created xsi:type="dcterms:W3CDTF">2016-05-03T01:59:23Z</dcterms:created>
  <dcterms:modified xsi:type="dcterms:W3CDTF">2017-05-22T11:49:39Z</dcterms:modified>
</cp:coreProperties>
</file>